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83" r:id="rId3"/>
    <p:sldId id="281" r:id="rId4"/>
    <p:sldId id="282" r:id="rId5"/>
    <p:sldId id="258" r:id="rId6"/>
    <p:sldId id="285" r:id="rId7"/>
    <p:sldId id="287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vinogradova" initials="e" lastIdx="29" clrIdx="0"/>
  <p:cmAuthor id="1" name="1" initials="1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82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245" autoAdjust="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C73145-CD9A-4E31-9452-DE8143830E7A}" type="doc">
      <dgm:prSet loTypeId="urn:diagrams.loki3.com/BracketList+Icon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667E5C0-F29C-45B8-B1D4-B394A0146721}">
      <dgm:prSet phldrT="[Текст]"/>
      <dgm:spPr/>
      <dgm:t>
        <a:bodyPr/>
        <a:lstStyle/>
        <a:p>
          <a:r>
            <a:rPr lang="ru-RU" b="1" dirty="0" smtClean="0"/>
            <a:t>1. Наличие на сайтах общей информации о фонде</a:t>
          </a:r>
          <a:endParaRPr lang="ru-RU" dirty="0"/>
        </a:p>
      </dgm:t>
    </dgm:pt>
    <dgm:pt modelId="{E5C41315-FDAA-401A-A7D2-E37C65B8E76D}" type="parTrans" cxnId="{71BDA7DA-FE90-4B98-93FD-F61D3F68C398}">
      <dgm:prSet/>
      <dgm:spPr/>
      <dgm:t>
        <a:bodyPr/>
        <a:lstStyle/>
        <a:p>
          <a:endParaRPr lang="ru-RU"/>
        </a:p>
      </dgm:t>
    </dgm:pt>
    <dgm:pt modelId="{A9E89892-3080-4A37-92FA-405A1A80A1E6}" type="sibTrans" cxnId="{71BDA7DA-FE90-4B98-93FD-F61D3F68C398}">
      <dgm:prSet/>
      <dgm:spPr/>
      <dgm:t>
        <a:bodyPr/>
        <a:lstStyle/>
        <a:p>
          <a:endParaRPr lang="ru-RU"/>
        </a:p>
      </dgm:t>
    </dgm:pt>
    <dgm:pt modelId="{3D9BE150-9A5F-463C-9A87-E5AC6B7D7792}">
      <dgm:prSet phldrT="[Текст]"/>
      <dgm:spPr/>
      <dgm:t>
        <a:bodyPr/>
        <a:lstStyle/>
        <a:p>
          <a:r>
            <a:rPr lang="ru-RU" b="1" dirty="0" smtClean="0"/>
            <a:t>2. Наличие на сайтах отчетности региональных операторов</a:t>
          </a:r>
          <a:endParaRPr lang="ru-RU" dirty="0"/>
        </a:p>
      </dgm:t>
    </dgm:pt>
    <dgm:pt modelId="{DA0D6755-FEDB-411B-98B7-8F1682C13C0D}" type="parTrans" cxnId="{16D34B2D-8AC6-4646-9C61-70A53BDCF770}">
      <dgm:prSet/>
      <dgm:spPr/>
      <dgm:t>
        <a:bodyPr/>
        <a:lstStyle/>
        <a:p>
          <a:endParaRPr lang="ru-RU"/>
        </a:p>
      </dgm:t>
    </dgm:pt>
    <dgm:pt modelId="{016465ED-1590-4C7D-8F02-940B7A306555}" type="sibTrans" cxnId="{16D34B2D-8AC6-4646-9C61-70A53BDCF770}">
      <dgm:prSet/>
      <dgm:spPr/>
      <dgm:t>
        <a:bodyPr/>
        <a:lstStyle/>
        <a:p>
          <a:endParaRPr lang="ru-RU"/>
        </a:p>
      </dgm:t>
    </dgm:pt>
    <dgm:pt modelId="{9021473A-0B76-4D12-B1C4-6175350C58A3}">
      <dgm:prSet phldrT="[Текст]"/>
      <dgm:spPr/>
      <dgm:t>
        <a:bodyPr/>
        <a:lstStyle/>
        <a:p>
          <a:r>
            <a:rPr lang="ru-RU" b="1" dirty="0" smtClean="0"/>
            <a:t>3. Наличие на сайтах актуальных текстов законодательных и нормативных актов </a:t>
          </a:r>
          <a:endParaRPr lang="ru-RU" dirty="0"/>
        </a:p>
      </dgm:t>
    </dgm:pt>
    <dgm:pt modelId="{64897B5A-0016-4D93-8753-1C6C5DA1AB60}" type="parTrans" cxnId="{83C8B495-7F22-4223-960D-10F713131C77}">
      <dgm:prSet/>
      <dgm:spPr/>
      <dgm:t>
        <a:bodyPr/>
        <a:lstStyle/>
        <a:p>
          <a:endParaRPr lang="ru-RU"/>
        </a:p>
      </dgm:t>
    </dgm:pt>
    <dgm:pt modelId="{00EA5204-E72D-4322-B413-80E0835AB2D0}" type="sibTrans" cxnId="{83C8B495-7F22-4223-960D-10F713131C77}">
      <dgm:prSet/>
      <dgm:spPr/>
      <dgm:t>
        <a:bodyPr/>
        <a:lstStyle/>
        <a:p>
          <a:endParaRPr lang="ru-RU"/>
        </a:p>
      </dgm:t>
    </dgm:pt>
    <dgm:pt modelId="{19ED588A-EB84-4348-ABE2-F4054F139419}">
      <dgm:prSet phldrT="[Текст]"/>
      <dgm:spPr/>
      <dgm:t>
        <a:bodyPr/>
        <a:lstStyle/>
        <a:p>
          <a:r>
            <a:rPr lang="ru-RU" b="1" dirty="0" smtClean="0"/>
            <a:t>4. Наличие на сайтах Региональной программы и краткосрочных планов реализации</a:t>
          </a:r>
          <a:endParaRPr lang="ru-RU" dirty="0"/>
        </a:p>
      </dgm:t>
    </dgm:pt>
    <dgm:pt modelId="{C4F195A8-15C2-4714-9008-99FAC43ED798}" type="parTrans" cxnId="{0587E1B7-73BC-4498-9649-3B116FB32205}">
      <dgm:prSet/>
      <dgm:spPr/>
      <dgm:t>
        <a:bodyPr/>
        <a:lstStyle/>
        <a:p>
          <a:endParaRPr lang="ru-RU"/>
        </a:p>
      </dgm:t>
    </dgm:pt>
    <dgm:pt modelId="{8AA02951-CA6D-4537-806A-083B01EF9E4C}" type="sibTrans" cxnId="{0587E1B7-73BC-4498-9649-3B116FB32205}">
      <dgm:prSet/>
      <dgm:spPr/>
      <dgm:t>
        <a:bodyPr/>
        <a:lstStyle/>
        <a:p>
          <a:endParaRPr lang="ru-RU"/>
        </a:p>
      </dgm:t>
    </dgm:pt>
    <dgm:pt modelId="{B181553F-3DBD-4711-B19C-4B1C7D655473}">
      <dgm:prSet phldrT="[Текст]"/>
      <dgm:spPr/>
      <dgm:t>
        <a:bodyPr/>
        <a:lstStyle/>
        <a:p>
          <a:r>
            <a:rPr lang="ru-RU" b="1" dirty="0" smtClean="0"/>
            <a:t>5. Наличие на сайтах текстов информации о домах, по которым открыты специальные счета,  и информации о поступлении и расходовании средств ко конкретному дому</a:t>
          </a:r>
          <a:endParaRPr lang="ru-RU" dirty="0"/>
        </a:p>
      </dgm:t>
    </dgm:pt>
    <dgm:pt modelId="{507223A6-ABD5-4061-A0BA-2D15B612B02A}" type="parTrans" cxnId="{4FF88EB4-A0A3-45B6-A81F-98C66F5C75B2}">
      <dgm:prSet/>
      <dgm:spPr/>
      <dgm:t>
        <a:bodyPr/>
        <a:lstStyle/>
        <a:p>
          <a:endParaRPr lang="ru-RU"/>
        </a:p>
      </dgm:t>
    </dgm:pt>
    <dgm:pt modelId="{27259B78-B7E4-43B8-ADF3-29DEB59BCB6D}" type="sibTrans" cxnId="{4FF88EB4-A0A3-45B6-A81F-98C66F5C75B2}">
      <dgm:prSet/>
      <dgm:spPr/>
      <dgm:t>
        <a:bodyPr/>
        <a:lstStyle/>
        <a:p>
          <a:endParaRPr lang="ru-RU"/>
        </a:p>
      </dgm:t>
    </dgm:pt>
    <dgm:pt modelId="{9CE9209B-0D5C-417C-A0FD-2F32EC285565}">
      <dgm:prSet phldrT="[Текст]"/>
      <dgm:spPr/>
      <dgm:t>
        <a:bodyPr/>
        <a:lstStyle/>
        <a:p>
          <a:r>
            <a:rPr lang="ru-RU" b="1" dirty="0" smtClean="0"/>
            <a:t>6. Наличие на сайтах сервисов для собственников помещений в многоквартирных домах</a:t>
          </a:r>
          <a:endParaRPr lang="ru-RU" dirty="0"/>
        </a:p>
      </dgm:t>
    </dgm:pt>
    <dgm:pt modelId="{8BB951C3-8290-4C87-B784-8B2084B77613}" type="parTrans" cxnId="{6772D719-DFB3-4747-A28A-62DCBD8BA0CD}">
      <dgm:prSet/>
      <dgm:spPr/>
      <dgm:t>
        <a:bodyPr/>
        <a:lstStyle/>
        <a:p>
          <a:endParaRPr lang="ru-RU"/>
        </a:p>
      </dgm:t>
    </dgm:pt>
    <dgm:pt modelId="{0E441C00-D830-47CF-9EC5-93DB7692B208}" type="sibTrans" cxnId="{6772D719-DFB3-4747-A28A-62DCBD8BA0CD}">
      <dgm:prSet/>
      <dgm:spPr/>
      <dgm:t>
        <a:bodyPr/>
        <a:lstStyle/>
        <a:p>
          <a:endParaRPr lang="ru-RU"/>
        </a:p>
      </dgm:t>
    </dgm:pt>
    <dgm:pt modelId="{1E73EFE3-CB76-4BBD-A951-97202DFB3898}">
      <dgm:prSet phldrT="[Текст]"/>
      <dgm:spPr/>
      <dgm:t>
        <a:bodyPr/>
        <a:lstStyle/>
        <a:p>
          <a:r>
            <a:rPr lang="ru-RU" b="1" dirty="0" smtClean="0"/>
            <a:t>7. Наличие на сайтах информации о конкурсах (аукционах) на проведение работ по капитальному ремонту</a:t>
          </a:r>
          <a:endParaRPr lang="ru-RU" dirty="0"/>
        </a:p>
      </dgm:t>
    </dgm:pt>
    <dgm:pt modelId="{38EB465A-F016-40E5-8D0F-07A12534C8E8}" type="parTrans" cxnId="{1EC4DBD8-737E-4140-BE91-49AD0E6EC267}">
      <dgm:prSet/>
      <dgm:spPr/>
      <dgm:t>
        <a:bodyPr/>
        <a:lstStyle/>
        <a:p>
          <a:endParaRPr lang="ru-RU"/>
        </a:p>
      </dgm:t>
    </dgm:pt>
    <dgm:pt modelId="{D1EC0FEC-EA73-4D12-8FB9-7774B5219E2F}" type="sibTrans" cxnId="{1EC4DBD8-737E-4140-BE91-49AD0E6EC267}">
      <dgm:prSet/>
      <dgm:spPr/>
      <dgm:t>
        <a:bodyPr/>
        <a:lstStyle/>
        <a:p>
          <a:endParaRPr lang="ru-RU"/>
        </a:p>
      </dgm:t>
    </dgm:pt>
    <dgm:pt modelId="{28C12CA5-152B-4407-A75F-773514E3C575}">
      <dgm:prSet phldrT="[Текст]"/>
      <dgm:spPr/>
      <dgm:t>
        <a:bodyPr/>
        <a:lstStyle/>
        <a:p>
          <a:r>
            <a:rPr lang="ru-RU" b="1" dirty="0" smtClean="0"/>
            <a:t>8. Оценка удобства сайтов региональных операторов</a:t>
          </a:r>
          <a:endParaRPr lang="ru-RU" dirty="0"/>
        </a:p>
      </dgm:t>
    </dgm:pt>
    <dgm:pt modelId="{95CF0EA7-8504-4370-B87E-B8DBA42CEA86}" type="parTrans" cxnId="{EB14A1FA-4A42-4DF2-ACCD-34D8C71B805C}">
      <dgm:prSet/>
      <dgm:spPr/>
      <dgm:t>
        <a:bodyPr/>
        <a:lstStyle/>
        <a:p>
          <a:endParaRPr lang="ru-RU"/>
        </a:p>
      </dgm:t>
    </dgm:pt>
    <dgm:pt modelId="{EDD59370-856E-491A-AFDC-1D2366534868}" type="sibTrans" cxnId="{EB14A1FA-4A42-4DF2-ACCD-34D8C71B805C}">
      <dgm:prSet/>
      <dgm:spPr/>
      <dgm:t>
        <a:bodyPr/>
        <a:lstStyle/>
        <a:p>
          <a:endParaRPr lang="ru-RU"/>
        </a:p>
      </dgm:t>
    </dgm:pt>
    <dgm:pt modelId="{808E73FB-E39D-4773-A522-BBF936B6C652}">
      <dgm:prSet phldrT="[Текст]" custT="1"/>
      <dgm:spPr/>
      <dgm:t>
        <a:bodyPr/>
        <a:lstStyle/>
        <a:p>
          <a:r>
            <a:rPr lang="ru-RU" sz="1200" dirty="0" smtClean="0"/>
            <a:t>Сведения о руководстве, документы, регламентирующие деятельность, информация о контролирующих органах, информация о рассмотрении писем, жалоб, предложений собственников, контактные данные, новостная лента.</a:t>
          </a:r>
          <a:endParaRPr lang="ru-RU" sz="1200" dirty="0"/>
        </a:p>
      </dgm:t>
    </dgm:pt>
    <dgm:pt modelId="{2CD2F023-01F5-451C-81EC-DFA5FDC004D9}" type="parTrans" cxnId="{77A4E879-9E52-4323-A14A-72C3B525F39F}">
      <dgm:prSet/>
      <dgm:spPr/>
      <dgm:t>
        <a:bodyPr/>
        <a:lstStyle/>
        <a:p>
          <a:endParaRPr lang="ru-RU"/>
        </a:p>
      </dgm:t>
    </dgm:pt>
    <dgm:pt modelId="{F4DCA8A0-7D2A-474D-89F3-4C1F4B00C9BC}" type="sibTrans" cxnId="{77A4E879-9E52-4323-A14A-72C3B525F39F}">
      <dgm:prSet/>
      <dgm:spPr/>
      <dgm:t>
        <a:bodyPr/>
        <a:lstStyle/>
        <a:p>
          <a:endParaRPr lang="ru-RU"/>
        </a:p>
      </dgm:t>
    </dgm:pt>
    <dgm:pt modelId="{0EAE13E7-00F4-4186-94C0-A31F3E149383}">
      <dgm:prSet phldrT="[Текст]" custT="1"/>
      <dgm:spPr/>
      <dgm:t>
        <a:bodyPr/>
        <a:lstStyle/>
        <a:p>
          <a:r>
            <a:rPr lang="ru-RU" sz="1200" dirty="0" smtClean="0"/>
            <a:t>Годовой отчет, аудиторское заключение, информация по результатам проведения контрольных мероприятий, информация о соблюдении требований к финансовой устойчивости.</a:t>
          </a:r>
          <a:endParaRPr lang="ru-RU" sz="1200" dirty="0"/>
        </a:p>
      </dgm:t>
    </dgm:pt>
    <dgm:pt modelId="{6FE4B4E5-E582-4CFE-BD12-E4341563B42A}" type="parTrans" cxnId="{322033A8-CF65-4A11-B9A8-53A7F846D28B}">
      <dgm:prSet/>
      <dgm:spPr/>
      <dgm:t>
        <a:bodyPr/>
        <a:lstStyle/>
        <a:p>
          <a:endParaRPr lang="ru-RU"/>
        </a:p>
      </dgm:t>
    </dgm:pt>
    <dgm:pt modelId="{E10D644D-236C-4DFD-9001-0864B5949FAA}" type="sibTrans" cxnId="{322033A8-CF65-4A11-B9A8-53A7F846D28B}">
      <dgm:prSet/>
      <dgm:spPr/>
      <dgm:t>
        <a:bodyPr/>
        <a:lstStyle/>
        <a:p>
          <a:endParaRPr lang="ru-RU"/>
        </a:p>
      </dgm:t>
    </dgm:pt>
    <dgm:pt modelId="{EBFA6900-0925-446D-9A79-33F1509DFD8E}">
      <dgm:prSet phldrT="[Текст]" custT="1"/>
      <dgm:spPr/>
      <dgm:t>
        <a:bodyPr/>
        <a:lstStyle/>
        <a:p>
          <a:r>
            <a:rPr lang="ru-RU" sz="1200" dirty="0" smtClean="0"/>
            <a:t>Доступность НПА из перечня основных НПА федерального уровня;</a:t>
          </a:r>
          <a:endParaRPr lang="ru-RU" sz="1200" dirty="0"/>
        </a:p>
      </dgm:t>
    </dgm:pt>
    <dgm:pt modelId="{8264879B-6131-46AD-949F-0F3176EC78E5}" type="parTrans" cxnId="{AF6C6979-0F37-4DD5-BE82-E472A7D23337}">
      <dgm:prSet/>
      <dgm:spPr/>
      <dgm:t>
        <a:bodyPr/>
        <a:lstStyle/>
        <a:p>
          <a:endParaRPr lang="ru-RU"/>
        </a:p>
      </dgm:t>
    </dgm:pt>
    <dgm:pt modelId="{EEA6797B-FD96-40EA-8836-6D06F3248C95}" type="sibTrans" cxnId="{AF6C6979-0F37-4DD5-BE82-E472A7D23337}">
      <dgm:prSet/>
      <dgm:spPr/>
      <dgm:t>
        <a:bodyPr/>
        <a:lstStyle/>
        <a:p>
          <a:endParaRPr lang="ru-RU"/>
        </a:p>
      </dgm:t>
    </dgm:pt>
    <dgm:pt modelId="{F9F31319-CC5F-48F9-97B1-91AF08ACD2B3}">
      <dgm:prSet phldrT="[Текст]" custT="1"/>
      <dgm:spPr/>
      <dgm:t>
        <a:bodyPr/>
        <a:lstStyle/>
        <a:p>
          <a:r>
            <a:rPr lang="ru-RU" sz="1200" dirty="0" smtClean="0"/>
            <a:t>Доступность НПА из перечня основных НПА субъекта РФ и органов МСУ.</a:t>
          </a:r>
          <a:endParaRPr lang="ru-RU" sz="1200" dirty="0"/>
        </a:p>
      </dgm:t>
    </dgm:pt>
    <dgm:pt modelId="{D04AC12C-D916-4D02-B833-2DAC90739DF0}" type="parTrans" cxnId="{A891917F-352D-4BBA-9812-A9B1D2300152}">
      <dgm:prSet/>
      <dgm:spPr/>
      <dgm:t>
        <a:bodyPr/>
        <a:lstStyle/>
        <a:p>
          <a:endParaRPr lang="ru-RU"/>
        </a:p>
      </dgm:t>
    </dgm:pt>
    <dgm:pt modelId="{91693FA5-6341-443D-9EFF-343FFBA21B50}" type="sibTrans" cxnId="{A891917F-352D-4BBA-9812-A9B1D2300152}">
      <dgm:prSet/>
      <dgm:spPr/>
      <dgm:t>
        <a:bodyPr/>
        <a:lstStyle/>
        <a:p>
          <a:endParaRPr lang="ru-RU"/>
        </a:p>
      </dgm:t>
    </dgm:pt>
    <dgm:pt modelId="{32E5F14E-EF95-4320-97C8-572982251934}">
      <dgm:prSet phldrT="[Текст]" custT="1"/>
      <dgm:spPr/>
      <dgm:t>
        <a:bodyPr/>
        <a:lstStyle/>
        <a:p>
          <a:r>
            <a:rPr lang="ru-RU" sz="1200" dirty="0" smtClean="0"/>
            <a:t>Разъяснения экспертов, Пошаговые инструкции, шаблоны документов </a:t>
          </a:r>
          <a:endParaRPr lang="ru-RU" sz="1200" dirty="0"/>
        </a:p>
      </dgm:t>
    </dgm:pt>
    <dgm:pt modelId="{4E6A075A-D02C-4C90-9117-C1BEEE760706}" type="parTrans" cxnId="{5BA1BD19-27CE-48BA-86C7-B735AD1132E6}">
      <dgm:prSet/>
      <dgm:spPr/>
      <dgm:t>
        <a:bodyPr/>
        <a:lstStyle/>
        <a:p>
          <a:endParaRPr lang="ru-RU"/>
        </a:p>
      </dgm:t>
    </dgm:pt>
    <dgm:pt modelId="{19ED5C52-043D-47D7-AFD5-58EF416C99AD}" type="sibTrans" cxnId="{5BA1BD19-27CE-48BA-86C7-B735AD1132E6}">
      <dgm:prSet/>
      <dgm:spPr/>
      <dgm:t>
        <a:bodyPr/>
        <a:lstStyle/>
        <a:p>
          <a:endParaRPr lang="ru-RU"/>
        </a:p>
      </dgm:t>
    </dgm:pt>
    <dgm:pt modelId="{0A56C945-6EBE-4851-87EB-A235580CEAF0}">
      <dgm:prSet phldrT="[Текст]" custT="1"/>
      <dgm:spPr/>
      <dgm:t>
        <a:bodyPr/>
        <a:lstStyle/>
        <a:p>
          <a:r>
            <a:rPr lang="ru-RU" sz="1200" dirty="0" smtClean="0"/>
            <a:t>Удобство поиска сайте в сети Интернет; удобство пользования сайтом; дизайн сайта; представительство в </a:t>
          </a:r>
          <a:r>
            <a:rPr lang="ru-RU" sz="1200" dirty="0" err="1" smtClean="0"/>
            <a:t>соц.сетях</a:t>
          </a:r>
          <a:endParaRPr lang="ru-RU" sz="1200" dirty="0"/>
        </a:p>
      </dgm:t>
    </dgm:pt>
    <dgm:pt modelId="{F506E292-9ADD-4C0E-8EB8-189BC89553DB}" type="parTrans" cxnId="{A2FC1341-9064-453F-B2A3-38E01A774681}">
      <dgm:prSet/>
      <dgm:spPr/>
      <dgm:t>
        <a:bodyPr/>
        <a:lstStyle/>
        <a:p>
          <a:endParaRPr lang="ru-RU"/>
        </a:p>
      </dgm:t>
    </dgm:pt>
    <dgm:pt modelId="{6AFB07B2-1E17-4D6B-AD02-519B8D663652}" type="sibTrans" cxnId="{A2FC1341-9064-453F-B2A3-38E01A774681}">
      <dgm:prSet/>
      <dgm:spPr/>
      <dgm:t>
        <a:bodyPr/>
        <a:lstStyle/>
        <a:p>
          <a:endParaRPr lang="ru-RU"/>
        </a:p>
      </dgm:t>
    </dgm:pt>
    <dgm:pt modelId="{06B7EDBD-5607-4F76-9BEB-B04DBF230C67}">
      <dgm:prSet phldrT="[Текст]"/>
      <dgm:spPr/>
      <dgm:t>
        <a:bodyPr/>
        <a:lstStyle/>
        <a:p>
          <a:r>
            <a:rPr lang="ru-RU" dirty="0" smtClean="0"/>
            <a:t>Тексты Региональной программы капитального ремонта и краткосрочных планов реализации рег. программы%;</a:t>
          </a:r>
          <a:endParaRPr lang="ru-RU" dirty="0"/>
        </a:p>
      </dgm:t>
    </dgm:pt>
    <dgm:pt modelId="{28E09B5D-F15D-428F-9D70-A763A1CF47A6}" type="parTrans" cxnId="{232CCD79-4030-4EB6-AE6A-3EFB21628CAC}">
      <dgm:prSet/>
      <dgm:spPr/>
      <dgm:t>
        <a:bodyPr/>
        <a:lstStyle/>
        <a:p>
          <a:endParaRPr lang="ru-RU"/>
        </a:p>
      </dgm:t>
    </dgm:pt>
    <dgm:pt modelId="{97E4E02A-89C6-4940-9A1F-F034BBB52527}" type="sibTrans" cxnId="{232CCD79-4030-4EB6-AE6A-3EFB21628CAC}">
      <dgm:prSet/>
      <dgm:spPr/>
      <dgm:t>
        <a:bodyPr/>
        <a:lstStyle/>
        <a:p>
          <a:endParaRPr lang="ru-RU"/>
        </a:p>
      </dgm:t>
    </dgm:pt>
    <dgm:pt modelId="{5FA2F74D-CACA-4096-8C1D-D5A73C487EFC}">
      <dgm:prSet phldrT="[Текст]"/>
      <dgm:spPr/>
      <dgm:t>
        <a:bodyPr/>
        <a:lstStyle/>
        <a:p>
          <a:r>
            <a:rPr lang="ru-RU" dirty="0" smtClean="0"/>
            <a:t>Критерии выбора объектов для проведения капитального ремонта</a:t>
          </a:r>
          <a:endParaRPr lang="ru-RU" dirty="0"/>
        </a:p>
      </dgm:t>
    </dgm:pt>
    <dgm:pt modelId="{80572AEF-D563-43CE-8BEB-10DD342A7C16}" type="parTrans" cxnId="{28468322-228A-4B56-A84C-C7BF453F7ED1}">
      <dgm:prSet/>
      <dgm:spPr/>
      <dgm:t>
        <a:bodyPr/>
        <a:lstStyle/>
        <a:p>
          <a:endParaRPr lang="ru-RU"/>
        </a:p>
      </dgm:t>
    </dgm:pt>
    <dgm:pt modelId="{00891B39-30D5-46AF-8DEF-315B7A2119D1}" type="sibTrans" cxnId="{28468322-228A-4B56-A84C-C7BF453F7ED1}">
      <dgm:prSet/>
      <dgm:spPr/>
      <dgm:t>
        <a:bodyPr/>
        <a:lstStyle/>
        <a:p>
          <a:endParaRPr lang="ru-RU"/>
        </a:p>
      </dgm:t>
    </dgm:pt>
    <dgm:pt modelId="{70A9C312-B8A4-47B0-A8C1-4C6621489F7B}">
      <dgm:prSet phldrT="[Текст]"/>
      <dgm:spPr/>
      <dgm:t>
        <a:bodyPr/>
        <a:lstStyle/>
        <a:p>
          <a:r>
            <a:rPr lang="ru-RU" dirty="0" smtClean="0"/>
            <a:t>Информация о ходе региональной программы и краткосрочного плана и выполненных работах</a:t>
          </a:r>
          <a:endParaRPr lang="ru-RU" dirty="0"/>
        </a:p>
      </dgm:t>
    </dgm:pt>
    <dgm:pt modelId="{E812E35F-1AD8-4901-AFB3-EBCD26C657F2}" type="parTrans" cxnId="{574721ED-8D83-4785-A126-F3783509F754}">
      <dgm:prSet/>
      <dgm:spPr/>
      <dgm:t>
        <a:bodyPr/>
        <a:lstStyle/>
        <a:p>
          <a:endParaRPr lang="ru-RU"/>
        </a:p>
      </dgm:t>
    </dgm:pt>
    <dgm:pt modelId="{26D9B0FE-4787-4D29-9732-8BF57C867884}" type="sibTrans" cxnId="{574721ED-8D83-4785-A126-F3783509F754}">
      <dgm:prSet/>
      <dgm:spPr/>
      <dgm:t>
        <a:bodyPr/>
        <a:lstStyle/>
        <a:p>
          <a:endParaRPr lang="ru-RU"/>
        </a:p>
      </dgm:t>
    </dgm:pt>
    <dgm:pt modelId="{864691DB-07E1-4637-A98E-43EEA9A0A083}">
      <dgm:prSet phldrT="[Текст]"/>
      <dgm:spPr/>
      <dgm:t>
        <a:bodyPr/>
        <a:lstStyle/>
        <a:p>
          <a:r>
            <a:rPr lang="ru-RU" dirty="0" smtClean="0"/>
            <a:t>Реестр домов по которым открыты специальные счета;</a:t>
          </a:r>
          <a:endParaRPr lang="ru-RU" dirty="0"/>
        </a:p>
      </dgm:t>
    </dgm:pt>
    <dgm:pt modelId="{AA330306-0629-411C-8716-3026F987D0C4}" type="parTrans" cxnId="{DA7BF227-91C7-4B30-9907-B689744971AC}">
      <dgm:prSet/>
      <dgm:spPr/>
      <dgm:t>
        <a:bodyPr/>
        <a:lstStyle/>
        <a:p>
          <a:endParaRPr lang="ru-RU"/>
        </a:p>
      </dgm:t>
    </dgm:pt>
    <dgm:pt modelId="{265028D3-D70F-4B11-87F2-8604C9232B4E}" type="sibTrans" cxnId="{DA7BF227-91C7-4B30-9907-B689744971AC}">
      <dgm:prSet/>
      <dgm:spPr/>
      <dgm:t>
        <a:bodyPr/>
        <a:lstStyle/>
        <a:p>
          <a:endParaRPr lang="ru-RU"/>
        </a:p>
      </dgm:t>
    </dgm:pt>
    <dgm:pt modelId="{1745F574-871D-4ADB-8083-D78D3343400C}">
      <dgm:prSet phldrT="[Текст]"/>
      <dgm:spPr/>
      <dgm:t>
        <a:bodyPr/>
        <a:lstStyle/>
        <a:p>
          <a:r>
            <a:rPr lang="ru-RU" dirty="0" smtClean="0"/>
            <a:t>Индивидуальный кабинет для собственников, отражающий поступление и расходование средств по конкретному дому</a:t>
          </a:r>
          <a:endParaRPr lang="ru-RU" dirty="0"/>
        </a:p>
      </dgm:t>
    </dgm:pt>
    <dgm:pt modelId="{9B1A007F-718A-442B-9463-1B0246171907}" type="parTrans" cxnId="{4FAFB1FF-32B1-4CAF-93BC-56E1490C6DED}">
      <dgm:prSet/>
      <dgm:spPr/>
      <dgm:t>
        <a:bodyPr/>
        <a:lstStyle/>
        <a:p>
          <a:endParaRPr lang="ru-RU"/>
        </a:p>
      </dgm:t>
    </dgm:pt>
    <dgm:pt modelId="{4A31C980-75F9-4273-BB66-EBBD3CEA8806}" type="sibTrans" cxnId="{4FAFB1FF-32B1-4CAF-93BC-56E1490C6DED}">
      <dgm:prSet/>
      <dgm:spPr/>
      <dgm:t>
        <a:bodyPr/>
        <a:lstStyle/>
        <a:p>
          <a:endParaRPr lang="ru-RU"/>
        </a:p>
      </dgm:t>
    </dgm:pt>
    <dgm:pt modelId="{3AB5231A-6C75-458D-9291-CE87975B138C}">
      <dgm:prSet phldrT="[Текст]"/>
      <dgm:spPr/>
      <dgm:t>
        <a:bodyPr/>
        <a:lstStyle/>
        <a:p>
          <a:r>
            <a:rPr lang="ru-RU" dirty="0" smtClean="0"/>
            <a:t>Объявленные конкурсы (аукционах) на проведение работ по </a:t>
          </a:r>
          <a:r>
            <a:rPr lang="ru-RU" dirty="0" err="1" smtClean="0"/>
            <a:t>кап.ремонту</a:t>
          </a:r>
          <a:r>
            <a:rPr lang="ru-RU" dirty="0" smtClean="0"/>
            <a:t> МКД</a:t>
          </a:r>
          <a:endParaRPr lang="ru-RU" dirty="0"/>
        </a:p>
      </dgm:t>
    </dgm:pt>
    <dgm:pt modelId="{9CF79AF3-7E44-4511-A2A4-39B361EFD3C3}" type="parTrans" cxnId="{F690CA3D-71ED-440C-9418-7D41B8873396}">
      <dgm:prSet/>
      <dgm:spPr/>
      <dgm:t>
        <a:bodyPr/>
        <a:lstStyle/>
        <a:p>
          <a:endParaRPr lang="ru-RU"/>
        </a:p>
      </dgm:t>
    </dgm:pt>
    <dgm:pt modelId="{A45BE6D1-4629-4F6B-937F-6925F4835823}" type="sibTrans" cxnId="{F690CA3D-71ED-440C-9418-7D41B8873396}">
      <dgm:prSet/>
      <dgm:spPr/>
      <dgm:t>
        <a:bodyPr/>
        <a:lstStyle/>
        <a:p>
          <a:endParaRPr lang="ru-RU"/>
        </a:p>
      </dgm:t>
    </dgm:pt>
    <dgm:pt modelId="{FA1F9D4C-B7A1-43D5-96FF-4395DCADBCB1}">
      <dgm:prSet phldrT="[Текст]"/>
      <dgm:spPr/>
      <dgm:t>
        <a:bodyPr/>
        <a:lstStyle/>
        <a:p>
          <a:r>
            <a:rPr lang="ru-RU" dirty="0" smtClean="0"/>
            <a:t>Результаты торгов на проведение работ по </a:t>
          </a:r>
          <a:r>
            <a:rPr lang="ru-RU" dirty="0" err="1" smtClean="0"/>
            <a:t>кап.ремонту</a:t>
          </a:r>
          <a:r>
            <a:rPr lang="ru-RU" dirty="0" smtClean="0"/>
            <a:t> МКД.</a:t>
          </a:r>
          <a:endParaRPr lang="ru-RU" dirty="0"/>
        </a:p>
      </dgm:t>
    </dgm:pt>
    <dgm:pt modelId="{5791BD14-41A4-4E93-9108-B0B8C44FCFCF}" type="parTrans" cxnId="{45479105-C43B-4560-B6CA-74E8AEB7EBF6}">
      <dgm:prSet/>
      <dgm:spPr/>
      <dgm:t>
        <a:bodyPr/>
        <a:lstStyle/>
        <a:p>
          <a:endParaRPr lang="ru-RU"/>
        </a:p>
      </dgm:t>
    </dgm:pt>
    <dgm:pt modelId="{96D90C62-3B32-4AB4-B86C-ECFC1E06DB51}" type="sibTrans" cxnId="{45479105-C43B-4560-B6CA-74E8AEB7EBF6}">
      <dgm:prSet/>
      <dgm:spPr/>
      <dgm:t>
        <a:bodyPr/>
        <a:lstStyle/>
        <a:p>
          <a:endParaRPr lang="ru-RU"/>
        </a:p>
      </dgm:t>
    </dgm:pt>
    <dgm:pt modelId="{7A1E7D02-D536-49C2-87A2-B4B7414526DB}">
      <dgm:prSet phldrT="[Текст]"/>
      <dgm:spPr/>
      <dgm:t>
        <a:bodyPr/>
        <a:lstStyle/>
        <a:p>
          <a:r>
            <a:rPr lang="ru-RU" dirty="0" smtClean="0"/>
            <a:t>Дополнительные сервисы по вопросам проведения закупок.</a:t>
          </a:r>
          <a:endParaRPr lang="ru-RU" dirty="0"/>
        </a:p>
      </dgm:t>
    </dgm:pt>
    <dgm:pt modelId="{90FDE667-8570-4976-B447-22D3ED14B4C3}" type="parTrans" cxnId="{32BCF889-B90C-445A-B261-6C93C4A7D816}">
      <dgm:prSet/>
      <dgm:spPr/>
      <dgm:t>
        <a:bodyPr/>
        <a:lstStyle/>
        <a:p>
          <a:endParaRPr lang="ru-RU"/>
        </a:p>
      </dgm:t>
    </dgm:pt>
    <dgm:pt modelId="{7CE29542-1A09-411F-9BA1-2E28E87E1612}" type="sibTrans" cxnId="{32BCF889-B90C-445A-B261-6C93C4A7D816}">
      <dgm:prSet/>
      <dgm:spPr/>
      <dgm:t>
        <a:bodyPr/>
        <a:lstStyle/>
        <a:p>
          <a:endParaRPr lang="ru-RU"/>
        </a:p>
      </dgm:t>
    </dgm:pt>
    <dgm:pt modelId="{B43C2146-516F-4564-B82A-3F09B4996644}" type="pres">
      <dgm:prSet presAssocID="{DFC73145-CD9A-4E31-9452-DE8143830E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2ECA0F-EC8C-4342-A32E-934021760069}" type="pres">
      <dgm:prSet presAssocID="{7667E5C0-F29C-45B8-B1D4-B394A0146721}" presName="linNode" presStyleCnt="0"/>
      <dgm:spPr/>
      <dgm:t>
        <a:bodyPr/>
        <a:lstStyle/>
        <a:p>
          <a:endParaRPr lang="ru-RU"/>
        </a:p>
      </dgm:t>
    </dgm:pt>
    <dgm:pt modelId="{FE4BA736-8D56-4E50-8C2B-4C4FEEBD4C43}" type="pres">
      <dgm:prSet presAssocID="{7667E5C0-F29C-45B8-B1D4-B394A0146721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0AB71-34E6-4C39-B9C1-8E9E7E5FD166}" type="pres">
      <dgm:prSet presAssocID="{7667E5C0-F29C-45B8-B1D4-B394A0146721}" presName="bracket" presStyleLbl="parChTrans1D1" presStyleIdx="0" presStyleCnt="8"/>
      <dgm:spPr/>
      <dgm:t>
        <a:bodyPr/>
        <a:lstStyle/>
        <a:p>
          <a:endParaRPr lang="ru-RU"/>
        </a:p>
      </dgm:t>
    </dgm:pt>
    <dgm:pt modelId="{08A23502-3C8B-45D3-9E95-BDFB9DEFA0EE}" type="pres">
      <dgm:prSet presAssocID="{7667E5C0-F29C-45B8-B1D4-B394A0146721}" presName="spH" presStyleCnt="0"/>
      <dgm:spPr/>
      <dgm:t>
        <a:bodyPr/>
        <a:lstStyle/>
        <a:p>
          <a:endParaRPr lang="ru-RU"/>
        </a:p>
      </dgm:t>
    </dgm:pt>
    <dgm:pt modelId="{3B457803-5680-450A-8BF3-7367F7DDFCC7}" type="pres">
      <dgm:prSet presAssocID="{7667E5C0-F29C-45B8-B1D4-B394A0146721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802CB-2DCA-4101-9993-FDC15A183D33}" type="pres">
      <dgm:prSet presAssocID="{A9E89892-3080-4A37-92FA-405A1A80A1E6}" presName="spV" presStyleCnt="0"/>
      <dgm:spPr/>
      <dgm:t>
        <a:bodyPr/>
        <a:lstStyle/>
        <a:p>
          <a:endParaRPr lang="ru-RU"/>
        </a:p>
      </dgm:t>
    </dgm:pt>
    <dgm:pt modelId="{30CCF579-5C49-450A-B764-5E33843B9A1C}" type="pres">
      <dgm:prSet presAssocID="{3D9BE150-9A5F-463C-9A87-E5AC6B7D7792}" presName="linNode" presStyleCnt="0"/>
      <dgm:spPr/>
      <dgm:t>
        <a:bodyPr/>
        <a:lstStyle/>
        <a:p>
          <a:endParaRPr lang="ru-RU"/>
        </a:p>
      </dgm:t>
    </dgm:pt>
    <dgm:pt modelId="{7D67FF0F-18C5-429F-B199-CAE8BBA72EEF}" type="pres">
      <dgm:prSet presAssocID="{3D9BE150-9A5F-463C-9A87-E5AC6B7D7792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10371-5344-4004-BD07-A29D69B73251}" type="pres">
      <dgm:prSet presAssocID="{3D9BE150-9A5F-463C-9A87-E5AC6B7D7792}" presName="bracket" presStyleLbl="parChTrans1D1" presStyleIdx="1" presStyleCnt="8"/>
      <dgm:spPr/>
      <dgm:t>
        <a:bodyPr/>
        <a:lstStyle/>
        <a:p>
          <a:endParaRPr lang="ru-RU"/>
        </a:p>
      </dgm:t>
    </dgm:pt>
    <dgm:pt modelId="{CFF6A106-DF60-44D7-9D9C-79A0F2F1E5B4}" type="pres">
      <dgm:prSet presAssocID="{3D9BE150-9A5F-463C-9A87-E5AC6B7D7792}" presName="spH" presStyleCnt="0"/>
      <dgm:spPr/>
      <dgm:t>
        <a:bodyPr/>
        <a:lstStyle/>
        <a:p>
          <a:endParaRPr lang="ru-RU"/>
        </a:p>
      </dgm:t>
    </dgm:pt>
    <dgm:pt modelId="{EE616B95-2487-4308-8DDF-3E80C885442F}" type="pres">
      <dgm:prSet presAssocID="{3D9BE150-9A5F-463C-9A87-E5AC6B7D7792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F6D7D-CBE0-47F9-A02A-01DB11B407E2}" type="pres">
      <dgm:prSet presAssocID="{016465ED-1590-4C7D-8F02-940B7A306555}" presName="spV" presStyleCnt="0"/>
      <dgm:spPr/>
      <dgm:t>
        <a:bodyPr/>
        <a:lstStyle/>
        <a:p>
          <a:endParaRPr lang="ru-RU"/>
        </a:p>
      </dgm:t>
    </dgm:pt>
    <dgm:pt modelId="{772ECF98-278D-469B-B978-9E2A7EFDFAFE}" type="pres">
      <dgm:prSet presAssocID="{9021473A-0B76-4D12-B1C4-6175350C58A3}" presName="linNode" presStyleCnt="0"/>
      <dgm:spPr/>
      <dgm:t>
        <a:bodyPr/>
        <a:lstStyle/>
        <a:p>
          <a:endParaRPr lang="ru-RU"/>
        </a:p>
      </dgm:t>
    </dgm:pt>
    <dgm:pt modelId="{BE0F1B51-3BE4-4692-B6FC-6E6A2CAD5111}" type="pres">
      <dgm:prSet presAssocID="{9021473A-0B76-4D12-B1C4-6175350C58A3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E4814-78E4-42D8-A413-508BEF745249}" type="pres">
      <dgm:prSet presAssocID="{9021473A-0B76-4D12-B1C4-6175350C58A3}" presName="bracket" presStyleLbl="parChTrans1D1" presStyleIdx="2" presStyleCnt="8"/>
      <dgm:spPr/>
      <dgm:t>
        <a:bodyPr/>
        <a:lstStyle/>
        <a:p>
          <a:endParaRPr lang="ru-RU"/>
        </a:p>
      </dgm:t>
    </dgm:pt>
    <dgm:pt modelId="{B89C13A8-9864-48FB-AB07-F92083A2AB13}" type="pres">
      <dgm:prSet presAssocID="{9021473A-0B76-4D12-B1C4-6175350C58A3}" presName="spH" presStyleCnt="0"/>
      <dgm:spPr/>
      <dgm:t>
        <a:bodyPr/>
        <a:lstStyle/>
        <a:p>
          <a:endParaRPr lang="ru-RU"/>
        </a:p>
      </dgm:t>
    </dgm:pt>
    <dgm:pt modelId="{85ACB963-4421-4B1B-8C7D-B584AC5C9DAD}" type="pres">
      <dgm:prSet presAssocID="{9021473A-0B76-4D12-B1C4-6175350C58A3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A04C7-442B-42D4-B0B8-BAD25FEEF596}" type="pres">
      <dgm:prSet presAssocID="{00EA5204-E72D-4322-B413-80E0835AB2D0}" presName="spV" presStyleCnt="0"/>
      <dgm:spPr/>
      <dgm:t>
        <a:bodyPr/>
        <a:lstStyle/>
        <a:p>
          <a:endParaRPr lang="ru-RU"/>
        </a:p>
      </dgm:t>
    </dgm:pt>
    <dgm:pt modelId="{8D665564-D7C3-4996-B51C-E8A52CD2C5A2}" type="pres">
      <dgm:prSet presAssocID="{19ED588A-EB84-4348-ABE2-F4054F139419}" presName="linNode" presStyleCnt="0"/>
      <dgm:spPr/>
      <dgm:t>
        <a:bodyPr/>
        <a:lstStyle/>
        <a:p>
          <a:endParaRPr lang="ru-RU"/>
        </a:p>
      </dgm:t>
    </dgm:pt>
    <dgm:pt modelId="{8B971A56-9C61-4C99-AF9C-A559C6322B8B}" type="pres">
      <dgm:prSet presAssocID="{19ED588A-EB84-4348-ABE2-F4054F139419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5CC14-B9B1-40E4-B296-4C96754DD8C3}" type="pres">
      <dgm:prSet presAssocID="{19ED588A-EB84-4348-ABE2-F4054F139419}" presName="bracket" presStyleLbl="parChTrans1D1" presStyleIdx="3" presStyleCnt="8"/>
      <dgm:spPr/>
      <dgm:t>
        <a:bodyPr/>
        <a:lstStyle/>
        <a:p>
          <a:endParaRPr lang="ru-RU"/>
        </a:p>
      </dgm:t>
    </dgm:pt>
    <dgm:pt modelId="{D87ACDFF-6D39-4710-AC92-20C446FA04C9}" type="pres">
      <dgm:prSet presAssocID="{19ED588A-EB84-4348-ABE2-F4054F139419}" presName="spH" presStyleCnt="0"/>
      <dgm:spPr/>
      <dgm:t>
        <a:bodyPr/>
        <a:lstStyle/>
        <a:p>
          <a:endParaRPr lang="ru-RU"/>
        </a:p>
      </dgm:t>
    </dgm:pt>
    <dgm:pt modelId="{BE6A2B15-9AE8-4500-876C-1B815AF992F7}" type="pres">
      <dgm:prSet presAssocID="{19ED588A-EB84-4348-ABE2-F4054F139419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509A7-5596-4D14-93F9-7107D79643AE}" type="pres">
      <dgm:prSet presAssocID="{8AA02951-CA6D-4537-806A-083B01EF9E4C}" presName="spV" presStyleCnt="0"/>
      <dgm:spPr/>
      <dgm:t>
        <a:bodyPr/>
        <a:lstStyle/>
        <a:p>
          <a:endParaRPr lang="ru-RU"/>
        </a:p>
      </dgm:t>
    </dgm:pt>
    <dgm:pt modelId="{69B70B62-D10B-4C09-B12C-D9967E772681}" type="pres">
      <dgm:prSet presAssocID="{B181553F-3DBD-4711-B19C-4B1C7D655473}" presName="linNode" presStyleCnt="0"/>
      <dgm:spPr/>
      <dgm:t>
        <a:bodyPr/>
        <a:lstStyle/>
        <a:p>
          <a:endParaRPr lang="ru-RU"/>
        </a:p>
      </dgm:t>
    </dgm:pt>
    <dgm:pt modelId="{DD9114FB-CC37-4122-9B00-A6ED87D3F6EB}" type="pres">
      <dgm:prSet presAssocID="{B181553F-3DBD-4711-B19C-4B1C7D655473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7CDCD-F0FC-4955-838D-4439E80F2BA7}" type="pres">
      <dgm:prSet presAssocID="{B181553F-3DBD-4711-B19C-4B1C7D655473}" presName="bracket" presStyleLbl="parChTrans1D1" presStyleIdx="4" presStyleCnt="8"/>
      <dgm:spPr/>
      <dgm:t>
        <a:bodyPr/>
        <a:lstStyle/>
        <a:p>
          <a:endParaRPr lang="ru-RU"/>
        </a:p>
      </dgm:t>
    </dgm:pt>
    <dgm:pt modelId="{2067FF70-9A40-490D-A506-DDB853274C05}" type="pres">
      <dgm:prSet presAssocID="{B181553F-3DBD-4711-B19C-4B1C7D655473}" presName="spH" presStyleCnt="0"/>
      <dgm:spPr/>
      <dgm:t>
        <a:bodyPr/>
        <a:lstStyle/>
        <a:p>
          <a:endParaRPr lang="ru-RU"/>
        </a:p>
      </dgm:t>
    </dgm:pt>
    <dgm:pt modelId="{6BB649DF-6DCB-438A-A81A-A1791C96CEBA}" type="pres">
      <dgm:prSet presAssocID="{B181553F-3DBD-4711-B19C-4B1C7D655473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0C2A6-2B99-4914-8522-35035F37BFDA}" type="pres">
      <dgm:prSet presAssocID="{27259B78-B7E4-43B8-ADF3-29DEB59BCB6D}" presName="spV" presStyleCnt="0"/>
      <dgm:spPr/>
      <dgm:t>
        <a:bodyPr/>
        <a:lstStyle/>
        <a:p>
          <a:endParaRPr lang="ru-RU"/>
        </a:p>
      </dgm:t>
    </dgm:pt>
    <dgm:pt modelId="{98DFFB5B-960F-422A-8444-4B6EF84DE037}" type="pres">
      <dgm:prSet presAssocID="{9CE9209B-0D5C-417C-A0FD-2F32EC285565}" presName="linNode" presStyleCnt="0"/>
      <dgm:spPr/>
      <dgm:t>
        <a:bodyPr/>
        <a:lstStyle/>
        <a:p>
          <a:endParaRPr lang="ru-RU"/>
        </a:p>
      </dgm:t>
    </dgm:pt>
    <dgm:pt modelId="{7C516C0D-5DB5-4DEC-ACDF-DB2F2840AB06}" type="pres">
      <dgm:prSet presAssocID="{9CE9209B-0D5C-417C-A0FD-2F32EC285565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06F65-08D1-4089-8A0E-D3B144CCF3BD}" type="pres">
      <dgm:prSet presAssocID="{9CE9209B-0D5C-417C-A0FD-2F32EC285565}" presName="bracket" presStyleLbl="parChTrans1D1" presStyleIdx="5" presStyleCnt="8"/>
      <dgm:spPr/>
      <dgm:t>
        <a:bodyPr/>
        <a:lstStyle/>
        <a:p>
          <a:endParaRPr lang="ru-RU"/>
        </a:p>
      </dgm:t>
    </dgm:pt>
    <dgm:pt modelId="{F0C530A3-3263-4B91-8A23-04B77BDAF602}" type="pres">
      <dgm:prSet presAssocID="{9CE9209B-0D5C-417C-A0FD-2F32EC285565}" presName="spH" presStyleCnt="0"/>
      <dgm:spPr/>
      <dgm:t>
        <a:bodyPr/>
        <a:lstStyle/>
        <a:p>
          <a:endParaRPr lang="ru-RU"/>
        </a:p>
      </dgm:t>
    </dgm:pt>
    <dgm:pt modelId="{59AE5966-1F11-416F-ACAF-05D4B8B766D4}" type="pres">
      <dgm:prSet presAssocID="{9CE9209B-0D5C-417C-A0FD-2F32EC285565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B9414-6285-4D28-8A2F-118F276C3E93}" type="pres">
      <dgm:prSet presAssocID="{0E441C00-D830-47CF-9EC5-93DB7692B208}" presName="spV" presStyleCnt="0"/>
      <dgm:spPr/>
      <dgm:t>
        <a:bodyPr/>
        <a:lstStyle/>
        <a:p>
          <a:endParaRPr lang="ru-RU"/>
        </a:p>
      </dgm:t>
    </dgm:pt>
    <dgm:pt modelId="{EDC7094B-270B-4CFF-94B6-679E4509477B}" type="pres">
      <dgm:prSet presAssocID="{1E73EFE3-CB76-4BBD-A951-97202DFB3898}" presName="linNode" presStyleCnt="0"/>
      <dgm:spPr/>
      <dgm:t>
        <a:bodyPr/>
        <a:lstStyle/>
        <a:p>
          <a:endParaRPr lang="ru-RU"/>
        </a:p>
      </dgm:t>
    </dgm:pt>
    <dgm:pt modelId="{DAF52258-1E5B-46C3-8756-F64A38277E7C}" type="pres">
      <dgm:prSet presAssocID="{1E73EFE3-CB76-4BBD-A951-97202DFB3898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3D1A46-8213-4654-B697-3A769DE5185E}" type="pres">
      <dgm:prSet presAssocID="{1E73EFE3-CB76-4BBD-A951-97202DFB3898}" presName="bracket" presStyleLbl="parChTrans1D1" presStyleIdx="6" presStyleCnt="8"/>
      <dgm:spPr/>
      <dgm:t>
        <a:bodyPr/>
        <a:lstStyle/>
        <a:p>
          <a:endParaRPr lang="ru-RU"/>
        </a:p>
      </dgm:t>
    </dgm:pt>
    <dgm:pt modelId="{B545E655-4320-4741-84D8-FF86C88E3529}" type="pres">
      <dgm:prSet presAssocID="{1E73EFE3-CB76-4BBD-A951-97202DFB3898}" presName="spH" presStyleCnt="0"/>
      <dgm:spPr/>
      <dgm:t>
        <a:bodyPr/>
        <a:lstStyle/>
        <a:p>
          <a:endParaRPr lang="ru-RU"/>
        </a:p>
      </dgm:t>
    </dgm:pt>
    <dgm:pt modelId="{C83399D5-0BC8-474D-B1B3-21B8187E1132}" type="pres">
      <dgm:prSet presAssocID="{1E73EFE3-CB76-4BBD-A951-97202DFB3898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FB9B8-A785-43C2-B1F7-79BD364D3B25}" type="pres">
      <dgm:prSet presAssocID="{D1EC0FEC-EA73-4D12-8FB9-7774B5219E2F}" presName="spV" presStyleCnt="0"/>
      <dgm:spPr/>
      <dgm:t>
        <a:bodyPr/>
        <a:lstStyle/>
        <a:p>
          <a:endParaRPr lang="ru-RU"/>
        </a:p>
      </dgm:t>
    </dgm:pt>
    <dgm:pt modelId="{7B674B34-59E4-4A54-B811-8DB39A6D011A}" type="pres">
      <dgm:prSet presAssocID="{28C12CA5-152B-4407-A75F-773514E3C575}" presName="linNode" presStyleCnt="0"/>
      <dgm:spPr/>
      <dgm:t>
        <a:bodyPr/>
        <a:lstStyle/>
        <a:p>
          <a:endParaRPr lang="ru-RU"/>
        </a:p>
      </dgm:t>
    </dgm:pt>
    <dgm:pt modelId="{4A8A6026-EFD9-4ECC-9EA9-1B5F2E9CB57B}" type="pres">
      <dgm:prSet presAssocID="{28C12CA5-152B-4407-A75F-773514E3C575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C8FB6-B381-4F81-B570-46BFA40B696C}" type="pres">
      <dgm:prSet presAssocID="{28C12CA5-152B-4407-A75F-773514E3C575}" presName="bracket" presStyleLbl="parChTrans1D1" presStyleIdx="7" presStyleCnt="8"/>
      <dgm:spPr/>
      <dgm:t>
        <a:bodyPr/>
        <a:lstStyle/>
        <a:p>
          <a:endParaRPr lang="ru-RU"/>
        </a:p>
      </dgm:t>
    </dgm:pt>
    <dgm:pt modelId="{E3BAA787-1544-4290-A2C8-60BDC4901786}" type="pres">
      <dgm:prSet presAssocID="{28C12CA5-152B-4407-A75F-773514E3C575}" presName="spH" presStyleCnt="0"/>
      <dgm:spPr/>
      <dgm:t>
        <a:bodyPr/>
        <a:lstStyle/>
        <a:p>
          <a:endParaRPr lang="ru-RU"/>
        </a:p>
      </dgm:t>
    </dgm:pt>
    <dgm:pt modelId="{908A7EB0-DC92-4910-86ED-B19EAE45B036}" type="pres">
      <dgm:prSet presAssocID="{28C12CA5-152B-4407-A75F-773514E3C575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90CA3D-71ED-440C-9418-7D41B8873396}" srcId="{1E73EFE3-CB76-4BBD-A951-97202DFB3898}" destId="{3AB5231A-6C75-458D-9291-CE87975B138C}" srcOrd="0" destOrd="0" parTransId="{9CF79AF3-7E44-4511-A2A4-39B361EFD3C3}" sibTransId="{A45BE6D1-4629-4F6B-937F-6925F4835823}"/>
    <dgm:cxn modelId="{D22220A7-02FC-4D0A-9447-4CFE80119AC7}" type="presOf" srcId="{28C12CA5-152B-4407-A75F-773514E3C575}" destId="{4A8A6026-EFD9-4ECC-9EA9-1B5F2E9CB57B}" srcOrd="0" destOrd="0" presId="urn:diagrams.loki3.com/BracketList+Icon"/>
    <dgm:cxn modelId="{1A5CDFE0-DAEC-4BF6-B35C-4067A361A1D7}" type="presOf" srcId="{70A9C312-B8A4-47B0-A8C1-4C6621489F7B}" destId="{BE6A2B15-9AE8-4500-876C-1B815AF992F7}" srcOrd="0" destOrd="2" presId="urn:diagrams.loki3.com/BracketList+Icon"/>
    <dgm:cxn modelId="{F0CDE5C6-1578-46D6-B65E-EAAC9AD64E48}" type="presOf" srcId="{06B7EDBD-5607-4F76-9BEB-B04DBF230C67}" destId="{BE6A2B15-9AE8-4500-876C-1B815AF992F7}" srcOrd="0" destOrd="0" presId="urn:diagrams.loki3.com/BracketList+Icon"/>
    <dgm:cxn modelId="{73913677-3DCA-480D-BC35-956D6FDEBE48}" type="presOf" srcId="{808E73FB-E39D-4773-A522-BBF936B6C652}" destId="{3B457803-5680-450A-8BF3-7367F7DDFCC7}" srcOrd="0" destOrd="0" presId="urn:diagrams.loki3.com/BracketList+Icon"/>
    <dgm:cxn modelId="{DFC1FD1C-5F1F-4624-ADBF-CEB979B53029}" type="presOf" srcId="{19ED588A-EB84-4348-ABE2-F4054F139419}" destId="{8B971A56-9C61-4C99-AF9C-A559C6322B8B}" srcOrd="0" destOrd="0" presId="urn:diagrams.loki3.com/BracketList+Icon"/>
    <dgm:cxn modelId="{5BA1BD19-27CE-48BA-86C7-B735AD1132E6}" srcId="{9CE9209B-0D5C-417C-A0FD-2F32EC285565}" destId="{32E5F14E-EF95-4320-97C8-572982251934}" srcOrd="0" destOrd="0" parTransId="{4E6A075A-D02C-4C90-9117-C1BEEE760706}" sibTransId="{19ED5C52-043D-47D7-AFD5-58EF416C99AD}"/>
    <dgm:cxn modelId="{B2A2EF28-4BDA-452B-AC2E-DD04C7F6051D}" type="presOf" srcId="{7A1E7D02-D536-49C2-87A2-B4B7414526DB}" destId="{C83399D5-0BC8-474D-B1B3-21B8187E1132}" srcOrd="0" destOrd="2" presId="urn:diagrams.loki3.com/BracketList+Icon"/>
    <dgm:cxn modelId="{83C8B495-7F22-4223-960D-10F713131C77}" srcId="{DFC73145-CD9A-4E31-9452-DE8143830E7A}" destId="{9021473A-0B76-4D12-B1C4-6175350C58A3}" srcOrd="2" destOrd="0" parTransId="{64897B5A-0016-4D93-8753-1C6C5DA1AB60}" sibTransId="{00EA5204-E72D-4322-B413-80E0835AB2D0}"/>
    <dgm:cxn modelId="{9E9A6B22-54A7-4D7D-B8D0-202DAD9BB817}" type="presOf" srcId="{F9F31319-CC5F-48F9-97B1-91AF08ACD2B3}" destId="{85ACB963-4421-4B1B-8C7D-B584AC5C9DAD}" srcOrd="0" destOrd="1" presId="urn:diagrams.loki3.com/BracketList+Icon"/>
    <dgm:cxn modelId="{A2FC1341-9064-453F-B2A3-38E01A774681}" srcId="{28C12CA5-152B-4407-A75F-773514E3C575}" destId="{0A56C945-6EBE-4851-87EB-A235580CEAF0}" srcOrd="0" destOrd="0" parTransId="{F506E292-9ADD-4C0E-8EB8-189BC89553DB}" sibTransId="{6AFB07B2-1E17-4D6B-AD02-519B8D663652}"/>
    <dgm:cxn modelId="{0F347F5C-0DE3-427A-97B3-EAF0A7FACBE4}" type="presOf" srcId="{3AB5231A-6C75-458D-9291-CE87975B138C}" destId="{C83399D5-0BC8-474D-B1B3-21B8187E1132}" srcOrd="0" destOrd="0" presId="urn:diagrams.loki3.com/BracketList+Icon"/>
    <dgm:cxn modelId="{28468322-228A-4B56-A84C-C7BF453F7ED1}" srcId="{19ED588A-EB84-4348-ABE2-F4054F139419}" destId="{5FA2F74D-CACA-4096-8C1D-D5A73C487EFC}" srcOrd="1" destOrd="0" parTransId="{80572AEF-D563-43CE-8BEB-10DD342A7C16}" sibTransId="{00891B39-30D5-46AF-8DEF-315B7A2119D1}"/>
    <dgm:cxn modelId="{AEF1619D-289A-48EE-95AE-AB73CA6F6489}" type="presOf" srcId="{864691DB-07E1-4637-A98E-43EEA9A0A083}" destId="{6BB649DF-6DCB-438A-A81A-A1791C96CEBA}" srcOrd="0" destOrd="0" presId="urn:diagrams.loki3.com/BracketList+Icon"/>
    <dgm:cxn modelId="{A6BDE736-B2EE-4F87-824E-B6E3EA168201}" type="presOf" srcId="{0EAE13E7-00F4-4186-94C0-A31F3E149383}" destId="{EE616B95-2487-4308-8DDF-3E80C885442F}" srcOrd="0" destOrd="0" presId="urn:diagrams.loki3.com/BracketList+Icon"/>
    <dgm:cxn modelId="{53A3BDBD-F5AF-41D7-B64E-9444F561D929}" type="presOf" srcId="{7667E5C0-F29C-45B8-B1D4-B394A0146721}" destId="{FE4BA736-8D56-4E50-8C2B-4C4FEEBD4C43}" srcOrd="0" destOrd="0" presId="urn:diagrams.loki3.com/BracketList+Icon"/>
    <dgm:cxn modelId="{7B61A202-E912-42B6-A928-B5D269895B1D}" type="presOf" srcId="{3D9BE150-9A5F-463C-9A87-E5AC6B7D7792}" destId="{7D67FF0F-18C5-429F-B199-CAE8BBA72EEF}" srcOrd="0" destOrd="0" presId="urn:diagrams.loki3.com/BracketList+Icon"/>
    <dgm:cxn modelId="{232CCD79-4030-4EB6-AE6A-3EFB21628CAC}" srcId="{19ED588A-EB84-4348-ABE2-F4054F139419}" destId="{06B7EDBD-5607-4F76-9BEB-B04DBF230C67}" srcOrd="0" destOrd="0" parTransId="{28E09B5D-F15D-428F-9D70-A763A1CF47A6}" sibTransId="{97E4E02A-89C6-4940-9A1F-F034BBB52527}"/>
    <dgm:cxn modelId="{6772D719-DFB3-4747-A28A-62DCBD8BA0CD}" srcId="{DFC73145-CD9A-4E31-9452-DE8143830E7A}" destId="{9CE9209B-0D5C-417C-A0FD-2F32EC285565}" srcOrd="5" destOrd="0" parTransId="{8BB951C3-8290-4C87-B784-8B2084B77613}" sibTransId="{0E441C00-D830-47CF-9EC5-93DB7692B208}"/>
    <dgm:cxn modelId="{4FAFB1FF-32B1-4CAF-93BC-56E1490C6DED}" srcId="{B181553F-3DBD-4711-B19C-4B1C7D655473}" destId="{1745F574-871D-4ADB-8083-D78D3343400C}" srcOrd="1" destOrd="0" parTransId="{9B1A007F-718A-442B-9463-1B0246171907}" sibTransId="{4A31C980-75F9-4273-BB66-EBBD3CEA8806}"/>
    <dgm:cxn modelId="{4FF88EB4-A0A3-45B6-A81F-98C66F5C75B2}" srcId="{DFC73145-CD9A-4E31-9452-DE8143830E7A}" destId="{B181553F-3DBD-4711-B19C-4B1C7D655473}" srcOrd="4" destOrd="0" parTransId="{507223A6-ABD5-4061-A0BA-2D15B612B02A}" sibTransId="{27259B78-B7E4-43B8-ADF3-29DEB59BCB6D}"/>
    <dgm:cxn modelId="{574721ED-8D83-4785-A126-F3783509F754}" srcId="{19ED588A-EB84-4348-ABE2-F4054F139419}" destId="{70A9C312-B8A4-47B0-A8C1-4C6621489F7B}" srcOrd="2" destOrd="0" parTransId="{E812E35F-1AD8-4901-AFB3-EBCD26C657F2}" sibTransId="{26D9B0FE-4787-4D29-9732-8BF57C867884}"/>
    <dgm:cxn modelId="{16D34B2D-8AC6-4646-9C61-70A53BDCF770}" srcId="{DFC73145-CD9A-4E31-9452-DE8143830E7A}" destId="{3D9BE150-9A5F-463C-9A87-E5AC6B7D7792}" srcOrd="1" destOrd="0" parTransId="{DA0D6755-FEDB-411B-98B7-8F1682C13C0D}" sibTransId="{016465ED-1590-4C7D-8F02-940B7A306555}"/>
    <dgm:cxn modelId="{36931D9B-64EF-4F52-8E4E-87B2F1FF5D55}" type="presOf" srcId="{1E73EFE3-CB76-4BBD-A951-97202DFB3898}" destId="{DAF52258-1E5B-46C3-8756-F64A38277E7C}" srcOrd="0" destOrd="0" presId="urn:diagrams.loki3.com/BracketList+Icon"/>
    <dgm:cxn modelId="{05029567-7B72-4561-BAAA-FDC2540090A2}" type="presOf" srcId="{5FA2F74D-CACA-4096-8C1D-D5A73C487EFC}" destId="{BE6A2B15-9AE8-4500-876C-1B815AF992F7}" srcOrd="0" destOrd="1" presId="urn:diagrams.loki3.com/BracketList+Icon"/>
    <dgm:cxn modelId="{48F460AE-7365-4FE8-86CE-D858A20BCBD3}" type="presOf" srcId="{DFC73145-CD9A-4E31-9452-DE8143830E7A}" destId="{B43C2146-516F-4564-B82A-3F09B4996644}" srcOrd="0" destOrd="0" presId="urn:diagrams.loki3.com/BracketList+Icon"/>
    <dgm:cxn modelId="{28F2D4F0-E3D9-497A-8D4A-693DBCC0A99A}" type="presOf" srcId="{0A56C945-6EBE-4851-87EB-A235580CEAF0}" destId="{908A7EB0-DC92-4910-86ED-B19EAE45B036}" srcOrd="0" destOrd="0" presId="urn:diagrams.loki3.com/BracketList+Icon"/>
    <dgm:cxn modelId="{32BCF889-B90C-445A-B261-6C93C4A7D816}" srcId="{1E73EFE3-CB76-4BBD-A951-97202DFB3898}" destId="{7A1E7D02-D536-49C2-87A2-B4B7414526DB}" srcOrd="2" destOrd="0" parTransId="{90FDE667-8570-4976-B447-22D3ED14B4C3}" sibTransId="{7CE29542-1A09-411F-9BA1-2E28E87E1612}"/>
    <dgm:cxn modelId="{1EC4DBD8-737E-4140-BE91-49AD0E6EC267}" srcId="{DFC73145-CD9A-4E31-9452-DE8143830E7A}" destId="{1E73EFE3-CB76-4BBD-A951-97202DFB3898}" srcOrd="6" destOrd="0" parTransId="{38EB465A-F016-40E5-8D0F-07A12534C8E8}" sibTransId="{D1EC0FEC-EA73-4D12-8FB9-7774B5219E2F}"/>
    <dgm:cxn modelId="{4628FEB1-EA65-45A9-9786-CA28C16A6D84}" type="presOf" srcId="{9CE9209B-0D5C-417C-A0FD-2F32EC285565}" destId="{7C516C0D-5DB5-4DEC-ACDF-DB2F2840AB06}" srcOrd="0" destOrd="0" presId="urn:diagrams.loki3.com/BracketList+Icon"/>
    <dgm:cxn modelId="{F182B522-2435-4D36-A439-59A97ED5804F}" type="presOf" srcId="{B181553F-3DBD-4711-B19C-4B1C7D655473}" destId="{DD9114FB-CC37-4122-9B00-A6ED87D3F6EB}" srcOrd="0" destOrd="0" presId="urn:diagrams.loki3.com/BracketList+Icon"/>
    <dgm:cxn modelId="{A891917F-352D-4BBA-9812-A9B1D2300152}" srcId="{9021473A-0B76-4D12-B1C4-6175350C58A3}" destId="{F9F31319-CC5F-48F9-97B1-91AF08ACD2B3}" srcOrd="1" destOrd="0" parTransId="{D04AC12C-D916-4D02-B833-2DAC90739DF0}" sibTransId="{91693FA5-6341-443D-9EFF-343FFBA21B50}"/>
    <dgm:cxn modelId="{0587E1B7-73BC-4498-9649-3B116FB32205}" srcId="{DFC73145-CD9A-4E31-9452-DE8143830E7A}" destId="{19ED588A-EB84-4348-ABE2-F4054F139419}" srcOrd="3" destOrd="0" parTransId="{C4F195A8-15C2-4714-9008-99FAC43ED798}" sibTransId="{8AA02951-CA6D-4537-806A-083B01EF9E4C}"/>
    <dgm:cxn modelId="{322033A8-CF65-4A11-B9A8-53A7F846D28B}" srcId="{3D9BE150-9A5F-463C-9A87-E5AC6B7D7792}" destId="{0EAE13E7-00F4-4186-94C0-A31F3E149383}" srcOrd="0" destOrd="0" parTransId="{6FE4B4E5-E582-4CFE-BD12-E4341563B42A}" sibTransId="{E10D644D-236C-4DFD-9001-0864B5949FAA}"/>
    <dgm:cxn modelId="{DA7BF227-91C7-4B30-9907-B689744971AC}" srcId="{B181553F-3DBD-4711-B19C-4B1C7D655473}" destId="{864691DB-07E1-4637-A98E-43EEA9A0A083}" srcOrd="0" destOrd="0" parTransId="{AA330306-0629-411C-8716-3026F987D0C4}" sibTransId="{265028D3-D70F-4B11-87F2-8604C9232B4E}"/>
    <dgm:cxn modelId="{AF6C6979-0F37-4DD5-BE82-E472A7D23337}" srcId="{9021473A-0B76-4D12-B1C4-6175350C58A3}" destId="{EBFA6900-0925-446D-9A79-33F1509DFD8E}" srcOrd="0" destOrd="0" parTransId="{8264879B-6131-46AD-949F-0F3176EC78E5}" sibTransId="{EEA6797B-FD96-40EA-8836-6D06F3248C95}"/>
    <dgm:cxn modelId="{06382C5C-10E2-4229-A9AE-B9CE18DB4C59}" type="presOf" srcId="{FA1F9D4C-B7A1-43D5-96FF-4395DCADBCB1}" destId="{C83399D5-0BC8-474D-B1B3-21B8187E1132}" srcOrd="0" destOrd="1" presId="urn:diagrams.loki3.com/BracketList+Icon"/>
    <dgm:cxn modelId="{415D8409-5C8E-4D51-BBB2-31527E85A8ED}" type="presOf" srcId="{1745F574-871D-4ADB-8083-D78D3343400C}" destId="{6BB649DF-6DCB-438A-A81A-A1791C96CEBA}" srcOrd="0" destOrd="1" presId="urn:diagrams.loki3.com/BracketList+Icon"/>
    <dgm:cxn modelId="{77A4E879-9E52-4323-A14A-72C3B525F39F}" srcId="{7667E5C0-F29C-45B8-B1D4-B394A0146721}" destId="{808E73FB-E39D-4773-A522-BBF936B6C652}" srcOrd="0" destOrd="0" parTransId="{2CD2F023-01F5-451C-81EC-DFA5FDC004D9}" sibTransId="{F4DCA8A0-7D2A-474D-89F3-4C1F4B00C9BC}"/>
    <dgm:cxn modelId="{BAD8FBC6-8B8F-48C7-B0CA-ABFB13CC25D3}" type="presOf" srcId="{EBFA6900-0925-446D-9A79-33F1509DFD8E}" destId="{85ACB963-4421-4B1B-8C7D-B584AC5C9DAD}" srcOrd="0" destOrd="0" presId="urn:diagrams.loki3.com/BracketList+Icon"/>
    <dgm:cxn modelId="{45479105-C43B-4560-B6CA-74E8AEB7EBF6}" srcId="{1E73EFE3-CB76-4BBD-A951-97202DFB3898}" destId="{FA1F9D4C-B7A1-43D5-96FF-4395DCADBCB1}" srcOrd="1" destOrd="0" parTransId="{5791BD14-41A4-4E93-9108-B0B8C44FCFCF}" sibTransId="{96D90C62-3B32-4AB4-B86C-ECFC1E06DB51}"/>
    <dgm:cxn modelId="{1D38C52A-DAA7-40A4-B351-1CA62CFA759B}" type="presOf" srcId="{32E5F14E-EF95-4320-97C8-572982251934}" destId="{59AE5966-1F11-416F-ACAF-05D4B8B766D4}" srcOrd="0" destOrd="0" presId="urn:diagrams.loki3.com/BracketList+Icon"/>
    <dgm:cxn modelId="{EB14A1FA-4A42-4DF2-ACCD-34D8C71B805C}" srcId="{DFC73145-CD9A-4E31-9452-DE8143830E7A}" destId="{28C12CA5-152B-4407-A75F-773514E3C575}" srcOrd="7" destOrd="0" parTransId="{95CF0EA7-8504-4370-B87E-B8DBA42CEA86}" sibTransId="{EDD59370-856E-491A-AFDC-1D2366534868}"/>
    <dgm:cxn modelId="{71BDA7DA-FE90-4B98-93FD-F61D3F68C398}" srcId="{DFC73145-CD9A-4E31-9452-DE8143830E7A}" destId="{7667E5C0-F29C-45B8-B1D4-B394A0146721}" srcOrd="0" destOrd="0" parTransId="{E5C41315-FDAA-401A-A7D2-E37C65B8E76D}" sibTransId="{A9E89892-3080-4A37-92FA-405A1A80A1E6}"/>
    <dgm:cxn modelId="{25BA5B43-781B-4579-A7FD-B3979AF4ACBD}" type="presOf" srcId="{9021473A-0B76-4D12-B1C4-6175350C58A3}" destId="{BE0F1B51-3BE4-4692-B6FC-6E6A2CAD5111}" srcOrd="0" destOrd="0" presId="urn:diagrams.loki3.com/BracketList+Icon"/>
    <dgm:cxn modelId="{3398DAA2-9E77-42A9-B7A0-1922BD5FAF7F}" type="presParOf" srcId="{B43C2146-516F-4564-B82A-3F09B4996644}" destId="{522ECA0F-EC8C-4342-A32E-934021760069}" srcOrd="0" destOrd="0" presId="urn:diagrams.loki3.com/BracketList+Icon"/>
    <dgm:cxn modelId="{41592F11-8B19-4009-A7A1-1C73BD2065D5}" type="presParOf" srcId="{522ECA0F-EC8C-4342-A32E-934021760069}" destId="{FE4BA736-8D56-4E50-8C2B-4C4FEEBD4C43}" srcOrd="0" destOrd="0" presId="urn:diagrams.loki3.com/BracketList+Icon"/>
    <dgm:cxn modelId="{F35FE70A-F839-4B83-A209-F036BE89E70E}" type="presParOf" srcId="{522ECA0F-EC8C-4342-A32E-934021760069}" destId="{7930AB71-34E6-4C39-B9C1-8E9E7E5FD166}" srcOrd="1" destOrd="0" presId="urn:diagrams.loki3.com/BracketList+Icon"/>
    <dgm:cxn modelId="{197DCFC9-6063-4345-A9E8-A1C885CEEF85}" type="presParOf" srcId="{522ECA0F-EC8C-4342-A32E-934021760069}" destId="{08A23502-3C8B-45D3-9E95-BDFB9DEFA0EE}" srcOrd="2" destOrd="0" presId="urn:diagrams.loki3.com/BracketList+Icon"/>
    <dgm:cxn modelId="{BB83C6AD-F413-41AE-B7A8-D09487E8AE18}" type="presParOf" srcId="{522ECA0F-EC8C-4342-A32E-934021760069}" destId="{3B457803-5680-450A-8BF3-7367F7DDFCC7}" srcOrd="3" destOrd="0" presId="urn:diagrams.loki3.com/BracketList+Icon"/>
    <dgm:cxn modelId="{50642B05-8ACA-4AB8-AEF3-B2E93787F95D}" type="presParOf" srcId="{B43C2146-516F-4564-B82A-3F09B4996644}" destId="{9F0802CB-2DCA-4101-9993-FDC15A183D33}" srcOrd="1" destOrd="0" presId="urn:diagrams.loki3.com/BracketList+Icon"/>
    <dgm:cxn modelId="{670EB656-6A3E-4CCC-AEC0-0F724FF50DC3}" type="presParOf" srcId="{B43C2146-516F-4564-B82A-3F09B4996644}" destId="{30CCF579-5C49-450A-B764-5E33843B9A1C}" srcOrd="2" destOrd="0" presId="urn:diagrams.loki3.com/BracketList+Icon"/>
    <dgm:cxn modelId="{780D32AE-DEA9-4EF2-A097-C14C3D0F3738}" type="presParOf" srcId="{30CCF579-5C49-450A-B764-5E33843B9A1C}" destId="{7D67FF0F-18C5-429F-B199-CAE8BBA72EEF}" srcOrd="0" destOrd="0" presId="urn:diagrams.loki3.com/BracketList+Icon"/>
    <dgm:cxn modelId="{91793C0F-E0E6-4F70-85D7-67CD9753C248}" type="presParOf" srcId="{30CCF579-5C49-450A-B764-5E33843B9A1C}" destId="{60810371-5344-4004-BD07-A29D69B73251}" srcOrd="1" destOrd="0" presId="urn:diagrams.loki3.com/BracketList+Icon"/>
    <dgm:cxn modelId="{030109E6-AC65-411A-8F8E-AAE002DB56CF}" type="presParOf" srcId="{30CCF579-5C49-450A-B764-5E33843B9A1C}" destId="{CFF6A106-DF60-44D7-9D9C-79A0F2F1E5B4}" srcOrd="2" destOrd="0" presId="urn:diagrams.loki3.com/BracketList+Icon"/>
    <dgm:cxn modelId="{B4C539A7-F87A-4457-9544-C436C0411523}" type="presParOf" srcId="{30CCF579-5C49-450A-B764-5E33843B9A1C}" destId="{EE616B95-2487-4308-8DDF-3E80C885442F}" srcOrd="3" destOrd="0" presId="urn:diagrams.loki3.com/BracketList+Icon"/>
    <dgm:cxn modelId="{ECC92CFA-D8C7-4513-89DB-B8B9400F1716}" type="presParOf" srcId="{B43C2146-516F-4564-B82A-3F09B4996644}" destId="{58EF6D7D-CBE0-47F9-A02A-01DB11B407E2}" srcOrd="3" destOrd="0" presId="urn:diagrams.loki3.com/BracketList+Icon"/>
    <dgm:cxn modelId="{53205385-3748-4C2A-B205-E02166F023C6}" type="presParOf" srcId="{B43C2146-516F-4564-B82A-3F09B4996644}" destId="{772ECF98-278D-469B-B978-9E2A7EFDFAFE}" srcOrd="4" destOrd="0" presId="urn:diagrams.loki3.com/BracketList+Icon"/>
    <dgm:cxn modelId="{9B23BACA-6E03-4FA7-B215-2A24B1FD4615}" type="presParOf" srcId="{772ECF98-278D-469B-B978-9E2A7EFDFAFE}" destId="{BE0F1B51-3BE4-4692-B6FC-6E6A2CAD5111}" srcOrd="0" destOrd="0" presId="urn:diagrams.loki3.com/BracketList+Icon"/>
    <dgm:cxn modelId="{A31FF760-C2D8-494B-BCCA-F20720CFEE13}" type="presParOf" srcId="{772ECF98-278D-469B-B978-9E2A7EFDFAFE}" destId="{1B7E4814-78E4-42D8-A413-508BEF745249}" srcOrd="1" destOrd="0" presId="urn:diagrams.loki3.com/BracketList+Icon"/>
    <dgm:cxn modelId="{EAB05795-AECB-43A6-B329-1BF229E42090}" type="presParOf" srcId="{772ECF98-278D-469B-B978-9E2A7EFDFAFE}" destId="{B89C13A8-9864-48FB-AB07-F92083A2AB13}" srcOrd="2" destOrd="0" presId="urn:diagrams.loki3.com/BracketList+Icon"/>
    <dgm:cxn modelId="{C06F9CE5-1E56-40AD-AE50-CC432F16E349}" type="presParOf" srcId="{772ECF98-278D-469B-B978-9E2A7EFDFAFE}" destId="{85ACB963-4421-4B1B-8C7D-B584AC5C9DAD}" srcOrd="3" destOrd="0" presId="urn:diagrams.loki3.com/BracketList+Icon"/>
    <dgm:cxn modelId="{1D7EE468-4B04-454E-AD21-DD6F23D12E61}" type="presParOf" srcId="{B43C2146-516F-4564-B82A-3F09B4996644}" destId="{872A04C7-442B-42D4-B0B8-BAD25FEEF596}" srcOrd="5" destOrd="0" presId="urn:diagrams.loki3.com/BracketList+Icon"/>
    <dgm:cxn modelId="{9FA98DF5-E758-451D-9C86-B9A4A379F03D}" type="presParOf" srcId="{B43C2146-516F-4564-B82A-3F09B4996644}" destId="{8D665564-D7C3-4996-B51C-E8A52CD2C5A2}" srcOrd="6" destOrd="0" presId="urn:diagrams.loki3.com/BracketList+Icon"/>
    <dgm:cxn modelId="{38EB0DC1-39C5-4725-A2FE-596E178DC813}" type="presParOf" srcId="{8D665564-D7C3-4996-B51C-E8A52CD2C5A2}" destId="{8B971A56-9C61-4C99-AF9C-A559C6322B8B}" srcOrd="0" destOrd="0" presId="urn:diagrams.loki3.com/BracketList+Icon"/>
    <dgm:cxn modelId="{CD31B740-E80C-489A-856F-C61E77E67C97}" type="presParOf" srcId="{8D665564-D7C3-4996-B51C-E8A52CD2C5A2}" destId="{1C85CC14-B9B1-40E4-B296-4C96754DD8C3}" srcOrd="1" destOrd="0" presId="urn:diagrams.loki3.com/BracketList+Icon"/>
    <dgm:cxn modelId="{4D7BDAD6-849A-4E06-B618-2605C04F55D6}" type="presParOf" srcId="{8D665564-D7C3-4996-B51C-E8A52CD2C5A2}" destId="{D87ACDFF-6D39-4710-AC92-20C446FA04C9}" srcOrd="2" destOrd="0" presId="urn:diagrams.loki3.com/BracketList+Icon"/>
    <dgm:cxn modelId="{AE6E151A-5B3C-41F0-BFC1-05581E0D5BC0}" type="presParOf" srcId="{8D665564-D7C3-4996-B51C-E8A52CD2C5A2}" destId="{BE6A2B15-9AE8-4500-876C-1B815AF992F7}" srcOrd="3" destOrd="0" presId="urn:diagrams.loki3.com/BracketList+Icon"/>
    <dgm:cxn modelId="{3BBA702F-AC8A-412D-9AD5-93B86FDDC84A}" type="presParOf" srcId="{B43C2146-516F-4564-B82A-3F09B4996644}" destId="{3F3509A7-5596-4D14-93F9-7107D79643AE}" srcOrd="7" destOrd="0" presId="urn:diagrams.loki3.com/BracketList+Icon"/>
    <dgm:cxn modelId="{69840EE1-8102-4805-8E75-747FC65B3A34}" type="presParOf" srcId="{B43C2146-516F-4564-B82A-3F09B4996644}" destId="{69B70B62-D10B-4C09-B12C-D9967E772681}" srcOrd="8" destOrd="0" presId="urn:diagrams.loki3.com/BracketList+Icon"/>
    <dgm:cxn modelId="{8ACDA11D-67B5-4166-A703-92A5B5E324E0}" type="presParOf" srcId="{69B70B62-D10B-4C09-B12C-D9967E772681}" destId="{DD9114FB-CC37-4122-9B00-A6ED87D3F6EB}" srcOrd="0" destOrd="0" presId="urn:diagrams.loki3.com/BracketList+Icon"/>
    <dgm:cxn modelId="{608ED918-7600-4FB7-8D83-6DB118FB7068}" type="presParOf" srcId="{69B70B62-D10B-4C09-B12C-D9967E772681}" destId="{0217CDCD-F0FC-4955-838D-4439E80F2BA7}" srcOrd="1" destOrd="0" presId="urn:diagrams.loki3.com/BracketList+Icon"/>
    <dgm:cxn modelId="{E02EBEEE-694B-4D52-AEE5-69FE60FBF0BB}" type="presParOf" srcId="{69B70B62-D10B-4C09-B12C-D9967E772681}" destId="{2067FF70-9A40-490D-A506-DDB853274C05}" srcOrd="2" destOrd="0" presId="urn:diagrams.loki3.com/BracketList+Icon"/>
    <dgm:cxn modelId="{235E07D6-A207-423E-81E9-958BC05E6A4B}" type="presParOf" srcId="{69B70B62-D10B-4C09-B12C-D9967E772681}" destId="{6BB649DF-6DCB-438A-A81A-A1791C96CEBA}" srcOrd="3" destOrd="0" presId="urn:diagrams.loki3.com/BracketList+Icon"/>
    <dgm:cxn modelId="{E3CCE189-6C1A-45DE-AA44-19EA670E0AA3}" type="presParOf" srcId="{B43C2146-516F-4564-B82A-3F09B4996644}" destId="{B700C2A6-2B99-4914-8522-35035F37BFDA}" srcOrd="9" destOrd="0" presId="urn:diagrams.loki3.com/BracketList+Icon"/>
    <dgm:cxn modelId="{DEE15FB4-2B4A-4E17-B45D-1C82FCAEE773}" type="presParOf" srcId="{B43C2146-516F-4564-B82A-3F09B4996644}" destId="{98DFFB5B-960F-422A-8444-4B6EF84DE037}" srcOrd="10" destOrd="0" presId="urn:diagrams.loki3.com/BracketList+Icon"/>
    <dgm:cxn modelId="{D9721082-E862-479D-BE43-AEE2134B8B63}" type="presParOf" srcId="{98DFFB5B-960F-422A-8444-4B6EF84DE037}" destId="{7C516C0D-5DB5-4DEC-ACDF-DB2F2840AB06}" srcOrd="0" destOrd="0" presId="urn:diagrams.loki3.com/BracketList+Icon"/>
    <dgm:cxn modelId="{22687002-CCCE-4AC4-B6F0-7992678002B5}" type="presParOf" srcId="{98DFFB5B-960F-422A-8444-4B6EF84DE037}" destId="{B1406F65-08D1-4089-8A0E-D3B144CCF3BD}" srcOrd="1" destOrd="0" presId="urn:diagrams.loki3.com/BracketList+Icon"/>
    <dgm:cxn modelId="{6636FF7D-F092-4637-AE95-3A781F11079C}" type="presParOf" srcId="{98DFFB5B-960F-422A-8444-4B6EF84DE037}" destId="{F0C530A3-3263-4B91-8A23-04B77BDAF602}" srcOrd="2" destOrd="0" presId="urn:diagrams.loki3.com/BracketList+Icon"/>
    <dgm:cxn modelId="{DC4BDA32-715F-45FE-ADA0-66007B096140}" type="presParOf" srcId="{98DFFB5B-960F-422A-8444-4B6EF84DE037}" destId="{59AE5966-1F11-416F-ACAF-05D4B8B766D4}" srcOrd="3" destOrd="0" presId="urn:diagrams.loki3.com/BracketList+Icon"/>
    <dgm:cxn modelId="{FF199AAB-FE50-422E-8B74-E3AA1C5CF262}" type="presParOf" srcId="{B43C2146-516F-4564-B82A-3F09B4996644}" destId="{1A5B9414-6285-4D28-8A2F-118F276C3E93}" srcOrd="11" destOrd="0" presId="urn:diagrams.loki3.com/BracketList+Icon"/>
    <dgm:cxn modelId="{BE25A276-F1E7-463B-8198-4883E4409876}" type="presParOf" srcId="{B43C2146-516F-4564-B82A-3F09B4996644}" destId="{EDC7094B-270B-4CFF-94B6-679E4509477B}" srcOrd="12" destOrd="0" presId="urn:diagrams.loki3.com/BracketList+Icon"/>
    <dgm:cxn modelId="{6DE0A359-FDB4-4CA8-A87C-F8BEAC2BB891}" type="presParOf" srcId="{EDC7094B-270B-4CFF-94B6-679E4509477B}" destId="{DAF52258-1E5B-46C3-8756-F64A38277E7C}" srcOrd="0" destOrd="0" presId="urn:diagrams.loki3.com/BracketList+Icon"/>
    <dgm:cxn modelId="{97560C6D-1BAA-4C93-8671-25AE3B31D6B9}" type="presParOf" srcId="{EDC7094B-270B-4CFF-94B6-679E4509477B}" destId="{503D1A46-8213-4654-B697-3A769DE5185E}" srcOrd="1" destOrd="0" presId="urn:diagrams.loki3.com/BracketList+Icon"/>
    <dgm:cxn modelId="{9A1021C2-936F-45B0-98CC-5FB37EFAE977}" type="presParOf" srcId="{EDC7094B-270B-4CFF-94B6-679E4509477B}" destId="{B545E655-4320-4741-84D8-FF86C88E3529}" srcOrd="2" destOrd="0" presId="urn:diagrams.loki3.com/BracketList+Icon"/>
    <dgm:cxn modelId="{AB506746-0CA5-4953-B559-F101F57C5601}" type="presParOf" srcId="{EDC7094B-270B-4CFF-94B6-679E4509477B}" destId="{C83399D5-0BC8-474D-B1B3-21B8187E1132}" srcOrd="3" destOrd="0" presId="urn:diagrams.loki3.com/BracketList+Icon"/>
    <dgm:cxn modelId="{92303F26-CDF6-4EF5-A2A3-B168BC1EC07B}" type="presParOf" srcId="{B43C2146-516F-4564-B82A-3F09B4996644}" destId="{746FB9B8-A785-43C2-B1F7-79BD364D3B25}" srcOrd="13" destOrd="0" presId="urn:diagrams.loki3.com/BracketList+Icon"/>
    <dgm:cxn modelId="{EA0EEB60-9E3B-4F71-A609-972F2F07D51E}" type="presParOf" srcId="{B43C2146-516F-4564-B82A-3F09B4996644}" destId="{7B674B34-59E4-4A54-B811-8DB39A6D011A}" srcOrd="14" destOrd="0" presId="urn:diagrams.loki3.com/BracketList+Icon"/>
    <dgm:cxn modelId="{45133ECB-03D1-4D6C-AEC7-39601DBEAE30}" type="presParOf" srcId="{7B674B34-59E4-4A54-B811-8DB39A6D011A}" destId="{4A8A6026-EFD9-4ECC-9EA9-1B5F2E9CB57B}" srcOrd="0" destOrd="0" presId="urn:diagrams.loki3.com/BracketList+Icon"/>
    <dgm:cxn modelId="{D338863D-0864-4810-8D07-5BBF69BFA1E7}" type="presParOf" srcId="{7B674B34-59E4-4A54-B811-8DB39A6D011A}" destId="{EBEC8FB6-B381-4F81-B570-46BFA40B696C}" srcOrd="1" destOrd="0" presId="urn:diagrams.loki3.com/BracketList+Icon"/>
    <dgm:cxn modelId="{ACF4E885-4DA5-4B51-B1D7-01F432261124}" type="presParOf" srcId="{7B674B34-59E4-4A54-B811-8DB39A6D011A}" destId="{E3BAA787-1544-4290-A2C8-60BDC4901786}" srcOrd="2" destOrd="0" presId="urn:diagrams.loki3.com/BracketList+Icon"/>
    <dgm:cxn modelId="{BC19E02A-79B4-48FC-8A37-F5C78426E7DE}" type="presParOf" srcId="{7B674B34-59E4-4A54-B811-8DB39A6D011A}" destId="{908A7EB0-DC92-4910-86ED-B19EAE45B036}" srcOrd="3" destOrd="0" presId="urn:diagrams.loki3.com/BracketList+Icon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BA736-8D56-4E50-8C2B-4C4FEEBD4C43}">
      <dsp:nvSpPr>
        <dsp:cNvPr id="0" name=""/>
        <dsp:cNvSpPr/>
      </dsp:nvSpPr>
      <dsp:spPr>
        <a:xfrm>
          <a:off x="4359" y="259564"/>
          <a:ext cx="2230068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1. Наличие на сайтах общей информации о фонде</a:t>
          </a:r>
          <a:endParaRPr lang="ru-RU" sz="1100" kern="1200" dirty="0"/>
        </a:p>
      </dsp:txBody>
      <dsp:txXfrm>
        <a:off x="4359" y="259564"/>
        <a:ext cx="2230068" cy="367537"/>
      </dsp:txXfrm>
    </dsp:sp>
    <dsp:sp modelId="{7930AB71-34E6-4C39-B9C1-8E9E7E5FD166}">
      <dsp:nvSpPr>
        <dsp:cNvPr id="0" name=""/>
        <dsp:cNvSpPr/>
      </dsp:nvSpPr>
      <dsp:spPr>
        <a:xfrm>
          <a:off x="2234427" y="144708"/>
          <a:ext cx="446013" cy="59724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57803-5680-450A-8BF3-7367F7DDFCC7}">
      <dsp:nvSpPr>
        <dsp:cNvPr id="0" name=""/>
        <dsp:cNvSpPr/>
      </dsp:nvSpPr>
      <dsp:spPr>
        <a:xfrm>
          <a:off x="2858846" y="144708"/>
          <a:ext cx="6065785" cy="5972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Сведения о руководстве, документы, регламентирующие деятельность, информация о контролирующих органах, информация о рассмотрении писем, жалоб, предложений собственников, контактные данные, новостная лента.</a:t>
          </a:r>
          <a:endParaRPr lang="ru-RU" sz="1200" kern="1200" dirty="0"/>
        </a:p>
      </dsp:txBody>
      <dsp:txXfrm>
        <a:off x="2858846" y="144708"/>
        <a:ext cx="6065785" cy="597248"/>
      </dsp:txXfrm>
    </dsp:sp>
    <dsp:sp modelId="{7D67FF0F-18C5-429F-B199-CAE8BBA72EEF}">
      <dsp:nvSpPr>
        <dsp:cNvPr id="0" name=""/>
        <dsp:cNvSpPr/>
      </dsp:nvSpPr>
      <dsp:spPr>
        <a:xfrm>
          <a:off x="4359" y="896412"/>
          <a:ext cx="2230068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2. Наличие на сайтах отчетности региональных операторов</a:t>
          </a:r>
          <a:endParaRPr lang="ru-RU" sz="1100" kern="1200" dirty="0"/>
        </a:p>
      </dsp:txBody>
      <dsp:txXfrm>
        <a:off x="4359" y="896412"/>
        <a:ext cx="2230068" cy="367537"/>
      </dsp:txXfrm>
    </dsp:sp>
    <dsp:sp modelId="{60810371-5344-4004-BD07-A29D69B73251}">
      <dsp:nvSpPr>
        <dsp:cNvPr id="0" name=""/>
        <dsp:cNvSpPr/>
      </dsp:nvSpPr>
      <dsp:spPr>
        <a:xfrm>
          <a:off x="2234427" y="781557"/>
          <a:ext cx="446013" cy="59724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16B95-2487-4308-8DDF-3E80C885442F}">
      <dsp:nvSpPr>
        <dsp:cNvPr id="0" name=""/>
        <dsp:cNvSpPr/>
      </dsp:nvSpPr>
      <dsp:spPr>
        <a:xfrm>
          <a:off x="2858846" y="781557"/>
          <a:ext cx="6065785" cy="5972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Годовой отчет, аудиторское заключение, информация по результатам проведения контрольных мероприятий, информация о соблюдении требований к финансовой устойчивости.</a:t>
          </a:r>
          <a:endParaRPr lang="ru-RU" sz="1200" kern="1200" dirty="0"/>
        </a:p>
      </dsp:txBody>
      <dsp:txXfrm>
        <a:off x="2858846" y="781557"/>
        <a:ext cx="6065785" cy="597248"/>
      </dsp:txXfrm>
    </dsp:sp>
    <dsp:sp modelId="{BE0F1B51-3BE4-4692-B6FC-6E6A2CAD5111}">
      <dsp:nvSpPr>
        <dsp:cNvPr id="0" name=""/>
        <dsp:cNvSpPr/>
      </dsp:nvSpPr>
      <dsp:spPr>
        <a:xfrm>
          <a:off x="4359" y="1418405"/>
          <a:ext cx="2230068" cy="517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3. Наличие на сайтах актуальных текстов законодательных и нормативных актов </a:t>
          </a:r>
          <a:endParaRPr lang="ru-RU" sz="1100" kern="1200" dirty="0"/>
        </a:p>
      </dsp:txBody>
      <dsp:txXfrm>
        <a:off x="4359" y="1418405"/>
        <a:ext cx="2230068" cy="517275"/>
      </dsp:txXfrm>
    </dsp:sp>
    <dsp:sp modelId="{1B7E4814-78E4-42D8-A413-508BEF745249}">
      <dsp:nvSpPr>
        <dsp:cNvPr id="0" name=""/>
        <dsp:cNvSpPr/>
      </dsp:nvSpPr>
      <dsp:spPr>
        <a:xfrm>
          <a:off x="2234427" y="1418405"/>
          <a:ext cx="446013" cy="5172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CB963-4421-4B1B-8C7D-B584AC5C9DAD}">
      <dsp:nvSpPr>
        <dsp:cNvPr id="0" name=""/>
        <dsp:cNvSpPr/>
      </dsp:nvSpPr>
      <dsp:spPr>
        <a:xfrm>
          <a:off x="2858846" y="1418405"/>
          <a:ext cx="6065785" cy="517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Доступность НПА из перечня основных НПА федерального уровня;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Доступность НПА из перечня основных НПА субъекта РФ и органов МСУ.</a:t>
          </a:r>
          <a:endParaRPr lang="ru-RU" sz="1200" kern="1200" dirty="0"/>
        </a:p>
      </dsp:txBody>
      <dsp:txXfrm>
        <a:off x="2858846" y="1418405"/>
        <a:ext cx="6065785" cy="517275"/>
      </dsp:txXfrm>
    </dsp:sp>
    <dsp:sp modelId="{8B971A56-9C61-4C99-AF9C-A559C6322B8B}">
      <dsp:nvSpPr>
        <dsp:cNvPr id="0" name=""/>
        <dsp:cNvSpPr/>
      </dsp:nvSpPr>
      <dsp:spPr>
        <a:xfrm>
          <a:off x="4359" y="2017819"/>
          <a:ext cx="2230068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4. Наличие на сайтах Региональной программы и краткосрочных планов реализации</a:t>
          </a:r>
          <a:endParaRPr lang="ru-RU" sz="1100" kern="1200" dirty="0"/>
        </a:p>
      </dsp:txBody>
      <dsp:txXfrm>
        <a:off x="4359" y="2017819"/>
        <a:ext cx="2230068" cy="680625"/>
      </dsp:txXfrm>
    </dsp:sp>
    <dsp:sp modelId="{1C85CC14-B9B1-40E4-B296-4C96754DD8C3}">
      <dsp:nvSpPr>
        <dsp:cNvPr id="0" name=""/>
        <dsp:cNvSpPr/>
      </dsp:nvSpPr>
      <dsp:spPr>
        <a:xfrm>
          <a:off x="2234427" y="1975280"/>
          <a:ext cx="446013" cy="76570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A2B15-9AE8-4500-876C-1B815AF992F7}">
      <dsp:nvSpPr>
        <dsp:cNvPr id="0" name=""/>
        <dsp:cNvSpPr/>
      </dsp:nvSpPr>
      <dsp:spPr>
        <a:xfrm>
          <a:off x="2858846" y="1975280"/>
          <a:ext cx="6065785" cy="76570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Тексты Региональной программы капитального ремонта и краткосрочных планов реализации рег. программы%;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Критерии выбора объектов для проведения капитального ремонта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Информация о ходе региональной программы и краткосрочного плана и выполненных работах</a:t>
          </a:r>
          <a:endParaRPr lang="ru-RU" sz="1100" kern="1200" dirty="0"/>
        </a:p>
      </dsp:txBody>
      <dsp:txXfrm>
        <a:off x="2858846" y="1975280"/>
        <a:ext cx="6065785" cy="765703"/>
      </dsp:txXfrm>
    </dsp:sp>
    <dsp:sp modelId="{DD9114FB-CC37-4122-9B00-A6ED87D3F6EB}">
      <dsp:nvSpPr>
        <dsp:cNvPr id="0" name=""/>
        <dsp:cNvSpPr/>
      </dsp:nvSpPr>
      <dsp:spPr>
        <a:xfrm>
          <a:off x="4359" y="2780583"/>
          <a:ext cx="2230068" cy="980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5. Наличие на сайтах текстов информации о домах, по которым открыты специальные счета,  и информации о поступлении и расходовании средств ко конкретному дому</a:t>
          </a:r>
          <a:endParaRPr lang="ru-RU" sz="1100" kern="1200" dirty="0"/>
        </a:p>
      </dsp:txBody>
      <dsp:txXfrm>
        <a:off x="4359" y="2780583"/>
        <a:ext cx="2230068" cy="980100"/>
      </dsp:txXfrm>
    </dsp:sp>
    <dsp:sp modelId="{0217CDCD-F0FC-4955-838D-4439E80F2BA7}">
      <dsp:nvSpPr>
        <dsp:cNvPr id="0" name=""/>
        <dsp:cNvSpPr/>
      </dsp:nvSpPr>
      <dsp:spPr>
        <a:xfrm>
          <a:off x="2234427" y="2780583"/>
          <a:ext cx="446013" cy="9801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649DF-6DCB-438A-A81A-A1791C96CEBA}">
      <dsp:nvSpPr>
        <dsp:cNvPr id="0" name=""/>
        <dsp:cNvSpPr/>
      </dsp:nvSpPr>
      <dsp:spPr>
        <a:xfrm>
          <a:off x="2858846" y="2780583"/>
          <a:ext cx="6065785" cy="9801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Реестр домов по которым открыты специальные счета;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Индивидуальный кабинет для собственников, отражающий поступление и расходование средств по конкретному дому</a:t>
          </a:r>
          <a:endParaRPr lang="ru-RU" sz="1100" kern="1200" dirty="0"/>
        </a:p>
      </dsp:txBody>
      <dsp:txXfrm>
        <a:off x="2858846" y="2780583"/>
        <a:ext cx="6065785" cy="980100"/>
      </dsp:txXfrm>
    </dsp:sp>
    <dsp:sp modelId="{7C516C0D-5DB5-4DEC-ACDF-DB2F2840AB06}">
      <dsp:nvSpPr>
        <dsp:cNvPr id="0" name=""/>
        <dsp:cNvSpPr/>
      </dsp:nvSpPr>
      <dsp:spPr>
        <a:xfrm>
          <a:off x="4359" y="3800283"/>
          <a:ext cx="2230068" cy="517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6. Наличие на сайтах сервисов для собственников помещений в многоквартирных домах</a:t>
          </a:r>
          <a:endParaRPr lang="ru-RU" sz="1100" kern="1200" dirty="0"/>
        </a:p>
      </dsp:txBody>
      <dsp:txXfrm>
        <a:off x="4359" y="3800283"/>
        <a:ext cx="2230068" cy="517275"/>
      </dsp:txXfrm>
    </dsp:sp>
    <dsp:sp modelId="{B1406F65-08D1-4089-8A0E-D3B144CCF3BD}">
      <dsp:nvSpPr>
        <dsp:cNvPr id="0" name=""/>
        <dsp:cNvSpPr/>
      </dsp:nvSpPr>
      <dsp:spPr>
        <a:xfrm>
          <a:off x="2234427" y="3800283"/>
          <a:ext cx="446013" cy="5172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E5966-1F11-416F-ACAF-05D4B8B766D4}">
      <dsp:nvSpPr>
        <dsp:cNvPr id="0" name=""/>
        <dsp:cNvSpPr/>
      </dsp:nvSpPr>
      <dsp:spPr>
        <a:xfrm>
          <a:off x="2858846" y="3800283"/>
          <a:ext cx="6065785" cy="51727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Разъяснения экспертов, Пошаговые инструкции, шаблоны документов </a:t>
          </a:r>
          <a:endParaRPr lang="ru-RU" sz="1200" kern="1200" dirty="0"/>
        </a:p>
      </dsp:txBody>
      <dsp:txXfrm>
        <a:off x="2858846" y="3800283"/>
        <a:ext cx="6065785" cy="517275"/>
      </dsp:txXfrm>
    </dsp:sp>
    <dsp:sp modelId="{DAF52258-1E5B-46C3-8756-F64A38277E7C}">
      <dsp:nvSpPr>
        <dsp:cNvPr id="0" name=""/>
        <dsp:cNvSpPr/>
      </dsp:nvSpPr>
      <dsp:spPr>
        <a:xfrm>
          <a:off x="4359" y="4357158"/>
          <a:ext cx="2230068" cy="68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7. Наличие на сайтах информации о конкурсах (аукционах) на проведение работ по капитальному ремонту</a:t>
          </a:r>
          <a:endParaRPr lang="ru-RU" sz="1100" kern="1200" dirty="0"/>
        </a:p>
      </dsp:txBody>
      <dsp:txXfrm>
        <a:off x="4359" y="4357158"/>
        <a:ext cx="2230068" cy="680625"/>
      </dsp:txXfrm>
    </dsp:sp>
    <dsp:sp modelId="{503D1A46-8213-4654-B697-3A769DE5185E}">
      <dsp:nvSpPr>
        <dsp:cNvPr id="0" name=""/>
        <dsp:cNvSpPr/>
      </dsp:nvSpPr>
      <dsp:spPr>
        <a:xfrm>
          <a:off x="2234427" y="4357158"/>
          <a:ext cx="446013" cy="68062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399D5-0BC8-474D-B1B3-21B8187E1132}">
      <dsp:nvSpPr>
        <dsp:cNvPr id="0" name=""/>
        <dsp:cNvSpPr/>
      </dsp:nvSpPr>
      <dsp:spPr>
        <a:xfrm>
          <a:off x="2858846" y="4357158"/>
          <a:ext cx="6065785" cy="68062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Объявленные конкурсы (аукционах) на проведение работ по </a:t>
          </a:r>
          <a:r>
            <a:rPr lang="ru-RU" sz="1100" kern="1200" dirty="0" err="1" smtClean="0"/>
            <a:t>кап.ремонту</a:t>
          </a:r>
          <a:r>
            <a:rPr lang="ru-RU" sz="1100" kern="1200" dirty="0" smtClean="0"/>
            <a:t> МКД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Результаты торгов на проведение работ по </a:t>
          </a:r>
          <a:r>
            <a:rPr lang="ru-RU" sz="1100" kern="1200" dirty="0" err="1" smtClean="0"/>
            <a:t>кап.ремонту</a:t>
          </a:r>
          <a:r>
            <a:rPr lang="ru-RU" sz="1100" kern="1200" dirty="0" smtClean="0"/>
            <a:t> МКД.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Дополнительные сервисы по вопросам проведения закупок.</a:t>
          </a:r>
          <a:endParaRPr lang="ru-RU" sz="1100" kern="1200" dirty="0"/>
        </a:p>
      </dsp:txBody>
      <dsp:txXfrm>
        <a:off x="2858846" y="4357158"/>
        <a:ext cx="6065785" cy="680625"/>
      </dsp:txXfrm>
    </dsp:sp>
    <dsp:sp modelId="{4A8A6026-EFD9-4ECC-9EA9-1B5F2E9CB57B}">
      <dsp:nvSpPr>
        <dsp:cNvPr id="0" name=""/>
        <dsp:cNvSpPr/>
      </dsp:nvSpPr>
      <dsp:spPr>
        <a:xfrm>
          <a:off x="4359" y="5111840"/>
          <a:ext cx="2230068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8. Оценка удобства сайтов региональных операторов</a:t>
          </a:r>
          <a:endParaRPr lang="ru-RU" sz="1100" kern="1200" dirty="0"/>
        </a:p>
      </dsp:txBody>
      <dsp:txXfrm>
        <a:off x="4359" y="5111840"/>
        <a:ext cx="2230068" cy="367537"/>
      </dsp:txXfrm>
    </dsp:sp>
    <dsp:sp modelId="{EBEC8FB6-B381-4F81-B570-46BFA40B696C}">
      <dsp:nvSpPr>
        <dsp:cNvPr id="0" name=""/>
        <dsp:cNvSpPr/>
      </dsp:nvSpPr>
      <dsp:spPr>
        <a:xfrm>
          <a:off x="2234427" y="5077383"/>
          <a:ext cx="446013" cy="4364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A7EB0-DC92-4910-86ED-B19EAE45B036}">
      <dsp:nvSpPr>
        <dsp:cNvPr id="0" name=""/>
        <dsp:cNvSpPr/>
      </dsp:nvSpPr>
      <dsp:spPr>
        <a:xfrm>
          <a:off x="2858846" y="5077383"/>
          <a:ext cx="6065785" cy="43645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Удобство поиска сайте в сети Интернет; удобство пользования сайтом; дизайн сайта; представительство в </a:t>
          </a:r>
          <a:r>
            <a:rPr lang="ru-RU" sz="1200" kern="1200" dirty="0" err="1" smtClean="0"/>
            <a:t>соц.сетях</a:t>
          </a:r>
          <a:endParaRPr lang="ru-RU" sz="1200" kern="1200" dirty="0"/>
        </a:p>
      </dsp:txBody>
      <dsp:txXfrm>
        <a:off x="2858846" y="5077383"/>
        <a:ext cx="6065785" cy="436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F4ED-9D5F-40D9-99DB-117CB0CAFBA1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29965-255D-4DEE-A755-D14DBA77DE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31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9E55-8060-48CC-BF9E-8013CBDD3521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1A48-94D8-4B4C-92C2-DFADB75C6324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60F3-88D0-48B5-8C9D-DA5BD9A859BB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779096" cy="79208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81CD-8B58-49AC-AD6E-AAE702B7C4D3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14864" y="6492875"/>
            <a:ext cx="2133600" cy="365125"/>
          </a:xfrm>
        </p:spPr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A43-2204-4A46-986F-5624166B1E73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A057-9C24-43E4-AD69-3F4DA5E8B152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10CF-7D9B-4F46-9013-D5F3DBF666D2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2F70-7094-4229-8398-469B25EB9819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7F13-5734-458B-AF9F-27CF17245E46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2AF1-AF8A-4DB6-9253-FAB38040D66C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F2278-57EC-46EA-88E0-0D232538A1E0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0F1D8-F595-476F-A1A3-59787495332B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4D793-9F13-491A-8799-E2AF73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2232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Рейтинг информационной открытости региональных операторов Фондов капитального ремонта</a:t>
            </a:r>
            <a:endParaRPr lang="ru-RU" dirty="0"/>
          </a:p>
        </p:txBody>
      </p:sp>
      <p:pic>
        <p:nvPicPr>
          <p:cNvPr id="2050" name="Picture 2" descr="&amp;Ncy;&amp;Pcy; &quot;&amp;ZHcy;&amp;Kcy;&amp;KHcy; &amp;Kcy;&amp;ocy;&amp;ncy;&amp;tcy;&amp;rcy;&amp;ocy;&amp;lcy;&amp;softcy;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250825"/>
            <a:ext cx="36766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&amp;Ncy;&amp;Pcy; &quot;&amp;ZHcy;&amp;Kcy;&amp;KHcy; &amp;Kcy;&amp;ocy;&amp;ncy;&amp;tcy;&amp;rcy;&amp;ocy;&amp;lcy;&amp;softcy;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-98425"/>
            <a:ext cx="36766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32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821204"/>
              </p:ext>
            </p:extLst>
          </p:nvPr>
        </p:nvGraphicFramePr>
        <p:xfrm>
          <a:off x="107505" y="188639"/>
          <a:ext cx="8928987" cy="5716777"/>
        </p:xfrm>
        <a:graphic>
          <a:graphicData uri="http://schemas.openxmlformats.org/drawingml/2006/table">
            <a:tbl>
              <a:tblPr firstCol="1" bandCol="1">
                <a:tableStyleId>{7DF18680-E054-41AD-8BC1-D1AEF772440D}</a:tableStyleId>
              </a:tblPr>
              <a:tblGrid>
                <a:gridCol w="1728191"/>
                <a:gridCol w="288032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144016"/>
                <a:gridCol w="216024"/>
                <a:gridCol w="144016"/>
                <a:gridCol w="216024"/>
                <a:gridCol w="144016"/>
                <a:gridCol w="216024"/>
                <a:gridCol w="181326"/>
                <a:gridCol w="244331"/>
                <a:gridCol w="209427"/>
                <a:gridCol w="235605"/>
                <a:gridCol w="209427"/>
              </a:tblGrid>
              <a:tr h="2656348">
                <a:tc>
                  <a:txBody>
                    <a:bodyPr/>
                    <a:lstStyle/>
                    <a:p>
                      <a:pPr algn="l" fontAlgn="ctr">
                        <a:buClr>
                          <a:srgbClr val="000000"/>
                        </a:buClr>
                        <a:buSzPts val="1200"/>
                        <a:buFont typeface="Calibri"/>
                        <a:buChar char="С"/>
                      </a:pP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Итоговый балл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vert="vert27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Сведения о руководстве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Контактная информация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Документы, регл. деятельность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Годовой отчет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Аудиторское заключение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контр.мероприятий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Соблюдение требований к фин. устойчивости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Рассмотрение писем, жалоб, предложений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Новостная лента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Тексты основных НПА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Актуальные тексты НПА субъекта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Рег.программы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Инф. о ходе и результатах выполнения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краткоср.планов реализации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о ходе и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выполнения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краткоср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Плана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Критерии выбора объектов для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кап.ремонта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Реестр домов, по которым открыты спец.счета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Поступление и расходование средств по дому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Выполненные работах по кап.ремонту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 «Разъяснения экспертов»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«ПИ» / «Алгоритмы» для собственников 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«Шаблоны документов»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Другие доп.сервисы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Конкурсы на проведение работ по кап.ремонту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торгов на проведение работ по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Сервисы по вопросам проведения закупок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Вопрос-Ответ через сайт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База типичных вопросов и ответов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Удобство поиска сайта в сети Интернет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Общее удобство пользования сайтом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Дизайн сайта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Представительство  Фонда в социальных сетях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Информация о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контр-щих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и надзорных органах</a:t>
                      </a:r>
                    </a:p>
                  </a:txBody>
                  <a:tcPr marL="9525" marR="9525" marT="9525" marB="0" vert="vert27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Смоленская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Калмыкия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21,6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73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Краснодарский кр.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Чувашская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20,8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Пермский кр.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20,7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Рязанская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20,7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278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Оренбургская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20,3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Орловская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909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Кабардино-Балкарская Респ.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18,6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Чеченская Респ.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г.Севастополь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33495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Ямало-Ненецкий автономный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16,5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Адыгея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16,4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909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Карачаево-Черкесская Респ.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90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Татарстан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14,1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908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Марий Эл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13,1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62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6851104" cy="72008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Рейтинг информационной открытости региональных операторов Фондов капитального ремонта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404409"/>
            <a:ext cx="5580620" cy="1320735"/>
          </a:xfrm>
          <a:noFill/>
        </p:spPr>
        <p:txBody>
          <a:bodyPr>
            <a:normAutofit/>
          </a:bodyPr>
          <a:lstStyle/>
          <a:p>
            <a:pPr marL="892175" indent="-892175">
              <a:buNone/>
            </a:pPr>
            <a:r>
              <a:rPr lang="ru-RU" sz="1600" b="1" dirty="0" smtClean="0"/>
              <a:t>Не участвовали </a:t>
            </a:r>
            <a:r>
              <a:rPr lang="ru-RU" sz="1600" dirty="0" smtClean="0"/>
              <a:t>в рейтинге региональные операторы:</a:t>
            </a:r>
            <a:endParaRPr lang="ru-RU" sz="1600" dirty="0"/>
          </a:p>
          <a:p>
            <a:pPr marL="1520825" indent="-355600"/>
            <a:r>
              <a:rPr lang="ru-RU" sz="1600" dirty="0" err="1"/>
              <a:t>г.Москва</a:t>
            </a:r>
            <a:endParaRPr lang="ru-RU" sz="1600" dirty="0"/>
          </a:p>
          <a:p>
            <a:pPr marL="1520825" indent="-355600"/>
            <a:r>
              <a:rPr lang="ru-RU" sz="1600" dirty="0"/>
              <a:t>Чукотский автономный округ</a:t>
            </a:r>
          </a:p>
          <a:p>
            <a:pPr marL="1520825" indent="-355600"/>
            <a:r>
              <a:rPr lang="ru-RU" sz="1600" dirty="0"/>
              <a:t>Республика Крым</a:t>
            </a:r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3162454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 рейтинге приняли участие </a:t>
            </a:r>
            <a:r>
              <a:rPr lang="ru-RU" sz="1600" b="1" dirty="0" smtClean="0"/>
              <a:t>82</a:t>
            </a:r>
            <a:r>
              <a:rPr lang="ru-RU" sz="1600" dirty="0" smtClean="0"/>
              <a:t> региональных оператора фондов капитального ремонта.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46577" y="5157192"/>
            <a:ext cx="56576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10 </a:t>
            </a:r>
            <a:r>
              <a:rPr lang="ru-RU" sz="1600" dirty="0"/>
              <a:t>февраля – 1</a:t>
            </a:r>
            <a:r>
              <a:rPr lang="en-US" sz="1600" dirty="0"/>
              <a:t>8</a:t>
            </a:r>
            <a:r>
              <a:rPr lang="ru-RU" sz="1600" dirty="0"/>
              <a:t> марта 2015 г.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6134" y="1268760"/>
            <a:ext cx="8352928" cy="3600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Организаторы: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1864" y="1628800"/>
            <a:ext cx="5950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НП «ЖКХ Контроль»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журнал «Управление многоквартирным домом»	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76134" y="2708920"/>
            <a:ext cx="8352928" cy="3600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Участники рейтинга: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6134" y="4653136"/>
            <a:ext cx="8352928" cy="3600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Период проведения рейтинга: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42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Рейтинг информационной открытости региональных операторов Фондов капитального ремонта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9034" y="4121785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Информация для Рейтинга получена путем анализа сайтов региональных операторов.</a:t>
            </a:r>
          </a:p>
          <a:p>
            <a:r>
              <a:rPr lang="ru-RU" sz="1600" dirty="0" smtClean="0"/>
              <a:t>Рейтинг составлялся </a:t>
            </a:r>
            <a:r>
              <a:rPr lang="ru-RU" sz="1600" b="1" dirty="0" smtClean="0"/>
              <a:t>только с учетом оценки вопросов</a:t>
            </a:r>
            <a:r>
              <a:rPr lang="ru-RU" sz="1600" dirty="0" smtClean="0"/>
              <a:t>, характеризующих информационную открытость деятельности </a:t>
            </a:r>
            <a:r>
              <a:rPr lang="ru-RU" sz="1600" dirty="0"/>
              <a:t>региональных операторов фондов капитального </a:t>
            </a:r>
            <a:r>
              <a:rPr lang="ru-RU" sz="1600" dirty="0" smtClean="0"/>
              <a:t>ремонта.</a:t>
            </a:r>
          </a:p>
          <a:p>
            <a:r>
              <a:rPr lang="ru-RU" sz="1600" b="1" dirty="0" smtClean="0"/>
              <a:t>Другие </a:t>
            </a:r>
            <a:r>
              <a:rPr lang="ru-RU" sz="1600" b="1" dirty="0"/>
              <a:t>аспекты </a:t>
            </a:r>
            <a:r>
              <a:rPr lang="ru-RU" sz="1600" dirty="0" smtClean="0"/>
              <a:t>деятельности регионального оператора фондов капитального ремонта при </a:t>
            </a:r>
            <a:r>
              <a:rPr lang="ru-RU" sz="1600" dirty="0"/>
              <a:t>составлении </a:t>
            </a:r>
            <a:r>
              <a:rPr lang="ru-RU" sz="1600" dirty="0" smtClean="0"/>
              <a:t>Рейтинга </a:t>
            </a:r>
            <a:r>
              <a:rPr lang="ru-RU" sz="1600" b="1" dirty="0"/>
              <a:t>не </a:t>
            </a:r>
            <a:r>
              <a:rPr lang="ru-RU" sz="1600" b="1" dirty="0" smtClean="0"/>
              <a:t>учитывались. 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134" y="1268760"/>
            <a:ext cx="8352928" cy="3600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Цели рейтинга: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6134" y="1717064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Повышение уровня открытости и прозрачности деятельности региональных операторов Фондов капитального ремонта. </a:t>
            </a: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Выявление </a:t>
            </a:r>
            <a:r>
              <a:rPr lang="ru-RU" sz="1600" dirty="0"/>
              <a:t>лучших региональных операторов Фондов капитального ремонта с точки зрения информационной открытости их деятельности.  </a:t>
            </a: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Создание </a:t>
            </a:r>
            <a:r>
              <a:rPr lang="ru-RU" sz="1600" dirty="0"/>
              <a:t>информационных условий для активизации участия собственников помещений в многоквартирных домах в решении вопросов организации и проведения капитального ремонта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2108" y="3717032"/>
            <a:ext cx="8352928" cy="3600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Методика составления рейтинга:</a:t>
            </a:r>
            <a:endParaRPr lang="ru-RU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>Показатели, характеризующие информационную открытость региональных операторов 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044057886"/>
              </p:ext>
            </p:extLst>
          </p:nvPr>
        </p:nvGraphicFramePr>
        <p:xfrm>
          <a:off x="107504" y="1124744"/>
          <a:ext cx="8928992" cy="565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04248" y="908720"/>
            <a:ext cx="2188676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Всего 33 показателя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059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79096" cy="6480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Максимальные и минимальные значения в рейтинге информационной открытости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134928"/>
              </p:ext>
            </p:extLst>
          </p:nvPr>
        </p:nvGraphicFramePr>
        <p:xfrm>
          <a:off x="354410" y="1124744"/>
          <a:ext cx="3744417" cy="3384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720080"/>
                <a:gridCol w="1440161"/>
              </a:tblGrid>
              <a:tr h="83690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ТОП</a:t>
                      </a:r>
                      <a:r>
                        <a:rPr lang="ru-RU" sz="1200" baseline="0" dirty="0" smtClean="0"/>
                        <a:t> 10 максимальных значений (</a:t>
                      </a:r>
                      <a:r>
                        <a:rPr lang="ru-RU" sz="1200" i="1" baseline="0" dirty="0" smtClean="0"/>
                        <a:t>максимально возможное количество баллов – 71)</a:t>
                      </a:r>
                      <a:endParaRPr lang="ru-RU" sz="12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/>
                        <a:t>Для справки: Оценка в рейтинге 2014 (по 5-балльной системе)</a:t>
                      </a:r>
                      <a:endParaRPr lang="ru-RU" sz="1100" i="1" dirty="0"/>
                    </a:p>
                  </a:txBody>
                  <a:tcPr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г.Санкт-Петербург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Московская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Владимирская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Липецкая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Тверская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Пензенская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Дагестан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Брянская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Ханты-Мансийский АО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54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Курская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93854"/>
              </p:ext>
            </p:extLst>
          </p:nvPr>
        </p:nvGraphicFramePr>
        <p:xfrm>
          <a:off x="4860032" y="1124744"/>
          <a:ext cx="3960440" cy="34289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2208"/>
                <a:gridCol w="648072"/>
                <a:gridCol w="1440160"/>
              </a:tblGrid>
              <a:tr h="6179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ТОП</a:t>
                      </a:r>
                      <a:r>
                        <a:rPr lang="ru-RU" sz="1200" baseline="0" dirty="0" smtClean="0"/>
                        <a:t> 10 минимальных значений</a:t>
                      </a:r>
                      <a:endParaRPr lang="ru-RU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/>
                        <a:t>Для справки: Оценка в рейтинге 2014 (по 5-балльной системе</a:t>
                      </a:r>
                    </a:p>
                  </a:txBody>
                  <a:tcPr/>
                </a:tc>
              </a:tr>
              <a:tr h="24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Оренбургская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Орловская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Чеченская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г.Севастополь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нет</a:t>
                      </a:r>
                    </a:p>
                  </a:txBody>
                  <a:tcPr marL="9525" marR="9525" marT="9525" marB="0" anchor="ctr"/>
                </a:tc>
              </a:tr>
              <a:tr h="2520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Ямало-Ненецкий АО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Адыгея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1655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Татарстан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236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Республика Марий Эл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6976" y="4637454"/>
            <a:ext cx="8712968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b="1" dirty="0" smtClean="0"/>
              <a:t>Вывод</a:t>
            </a:r>
            <a:r>
              <a:rPr lang="ru-RU" sz="1400" dirty="0" smtClean="0"/>
              <a:t>: сайты региональных операторов ФКР </a:t>
            </a:r>
            <a:r>
              <a:rPr lang="ru-RU" sz="1400" b="1" dirty="0" smtClean="0"/>
              <a:t>г</a:t>
            </a:r>
            <a:r>
              <a:rPr lang="ru-RU" sz="1400" b="1" i="1" dirty="0" smtClean="0"/>
              <a:t>. Санкт-Петербург, Московской, Владимирской, Липецкой, Тверской, Пензенской, Брянской, Курской областей, республики Дагестан, Ханты-Мансийского АО</a:t>
            </a:r>
            <a:r>
              <a:rPr lang="ru-RU" sz="1400" i="1" dirty="0" smtClean="0"/>
              <a:t> </a:t>
            </a:r>
            <a:r>
              <a:rPr lang="ru-RU" sz="1400" dirty="0" smtClean="0"/>
              <a:t>максимально соответствуют критериям </a:t>
            </a:r>
            <a:r>
              <a:rPr lang="ru-RU" sz="1400" dirty="0"/>
              <a:t>информационной открытости, т.е. </a:t>
            </a:r>
            <a:r>
              <a:rPr lang="ru-RU" sz="1400" dirty="0" smtClean="0"/>
              <a:t>собственники помещений в многоквартирных домах могут </a:t>
            </a:r>
            <a:r>
              <a:rPr lang="ru-RU" sz="1400" dirty="0"/>
              <a:t>получить на сайте </a:t>
            </a:r>
            <a:r>
              <a:rPr lang="ru-RU" sz="1400" dirty="0" smtClean="0"/>
              <a:t>максимально полную информацию по системе организации и финансирования капитального ремонта многоквартирных домов.</a:t>
            </a:r>
          </a:p>
          <a:p>
            <a:endParaRPr lang="ru-RU" sz="1400" dirty="0" smtClean="0"/>
          </a:p>
          <a:p>
            <a:r>
              <a:rPr lang="ru-RU" sz="1400" dirty="0" smtClean="0"/>
              <a:t>При этом, по сравнению с рейтингом 2014 года, </a:t>
            </a:r>
            <a:r>
              <a:rPr lang="ru-RU" sz="1400" b="1" dirty="0" smtClean="0"/>
              <a:t>улучшили показатели </a:t>
            </a:r>
            <a:r>
              <a:rPr lang="ru-RU" sz="1400" dirty="0" smtClean="0"/>
              <a:t>региональные операторы </a:t>
            </a:r>
            <a:r>
              <a:rPr lang="ru-RU" sz="1400" b="1" dirty="0" smtClean="0"/>
              <a:t>республики Дагестан </a:t>
            </a:r>
            <a:r>
              <a:rPr lang="ru-RU" sz="1400" dirty="0" smtClean="0"/>
              <a:t>и </a:t>
            </a:r>
            <a:r>
              <a:rPr lang="ru-RU" sz="1400" b="1" dirty="0" smtClean="0"/>
              <a:t>Пензенской области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7461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779096" cy="57606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Рейтинг информационной открытости региональных операторов ФКР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274862"/>
              </p:ext>
            </p:extLst>
          </p:nvPr>
        </p:nvGraphicFramePr>
        <p:xfrm>
          <a:off x="107504" y="976579"/>
          <a:ext cx="2880320" cy="573469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16350"/>
                <a:gridCol w="1584304"/>
                <a:gridCol w="489833"/>
                <a:gridCol w="489833"/>
              </a:tblGrid>
              <a:tr h="559195"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Субъект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Сводный балл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Оценка рейтинга 2014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г.Санкт-Петербург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Московская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Владимирская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47,35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Липецкая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42,4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Тверская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36,9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Пензенская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36,2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Дагестан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36,1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Брянская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Ханты-Мансийский АО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Курская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35,3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Воронежская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35,2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Белгородская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Камчатский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Хабаровский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Ненецкий АО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Калининградская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34,1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Забайкальский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Иркутская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32,6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19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Мурманская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Саха (Якутия)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Нижегородская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Ульяновская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Приморский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31,2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Ярославская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Самарская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Тульская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Калужская область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052624"/>
              </p:ext>
            </p:extLst>
          </p:nvPr>
        </p:nvGraphicFramePr>
        <p:xfrm>
          <a:off x="3059832" y="980730"/>
          <a:ext cx="3024337" cy="5730558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32168"/>
                <a:gridCol w="1663519"/>
                <a:gridCol w="514325"/>
                <a:gridCol w="514325"/>
              </a:tblGrid>
              <a:tr h="558789"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Субъект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Сводный балл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Оценка рейтинга 2014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Ленинградская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29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Красноярский край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Вологодская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30,1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Костромская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Тюменская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Свердловская область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34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Сахалинская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Новосибирская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36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Томская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37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Псковская область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29,1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38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Ставропольский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28,9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39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Омская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28,7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Кемеровская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28,2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Алтайский край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27,4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42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Челябинская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Новгородская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26,7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44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Архангельская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26,1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Курганская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Мордовия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Бурятия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 Башкортостан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49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Коми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50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Ингушетия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51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Волгоградская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52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Хакасия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53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Саратовская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  <a:tr h="1915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54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Кировская область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35" marR="7235" marT="7235" marB="0" anchor="ctr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458856"/>
              </p:ext>
            </p:extLst>
          </p:nvPr>
        </p:nvGraphicFramePr>
        <p:xfrm>
          <a:off x="6156175" y="692696"/>
          <a:ext cx="2880322" cy="601933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16350"/>
                <a:gridCol w="1584304"/>
                <a:gridCol w="489834"/>
                <a:gridCol w="489834"/>
              </a:tblGrid>
              <a:tr h="478899"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Субъект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Сводный балл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Оценка рейтинга 2014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Карелия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Тамбовская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Ростовская область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321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Республика Северная Осетия - Алания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Магаданская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Амурская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Алтай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Астраханская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Удмуртская </a:t>
                      </a:r>
                      <a:r>
                        <a:rPr lang="ru-RU" sz="1100" u="none" strike="noStrike" dirty="0" err="1">
                          <a:effectLst/>
                        </a:rPr>
                        <a:t>респ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23,2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Ивановская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321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Еврейская автономная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Республика Тыва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Смоленская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Калмыкия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Краснодарский край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21,2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Чувашская Республика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Пермский край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Рязанская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Оренбургская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Орловская область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321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Кабардино-Балкарская Республика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18,6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Чеченская Республика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г.Севастополь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нет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Ямало-Ненецкий АО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Адыгея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321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Карачаево-Черкесская Республика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Татарстан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14,1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  <a:tr h="1635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Республика Марий Эл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4" marR="6284" marT="628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68751"/>
              </p:ext>
            </p:extLst>
          </p:nvPr>
        </p:nvGraphicFramePr>
        <p:xfrm>
          <a:off x="0" y="0"/>
          <a:ext cx="8928987" cy="6128923"/>
        </p:xfrm>
        <a:graphic>
          <a:graphicData uri="http://schemas.openxmlformats.org/drawingml/2006/table">
            <a:tbl>
              <a:tblPr firstCol="1" bandCol="1">
                <a:tableStyleId>{7DF18680-E054-41AD-8BC1-D1AEF772440D}</a:tableStyleId>
              </a:tblPr>
              <a:tblGrid>
                <a:gridCol w="1152127"/>
                <a:gridCol w="360040"/>
                <a:gridCol w="216024"/>
                <a:gridCol w="216024"/>
                <a:gridCol w="216024"/>
                <a:gridCol w="216024"/>
                <a:gridCol w="216024"/>
                <a:gridCol w="288032"/>
                <a:gridCol w="216024"/>
                <a:gridCol w="216024"/>
                <a:gridCol w="216024"/>
                <a:gridCol w="288032"/>
                <a:gridCol w="216024"/>
                <a:gridCol w="216024"/>
                <a:gridCol w="216024"/>
                <a:gridCol w="216024"/>
                <a:gridCol w="210466"/>
                <a:gridCol w="253056"/>
                <a:gridCol w="226879"/>
                <a:gridCol w="202881"/>
                <a:gridCol w="235605"/>
                <a:gridCol w="218152"/>
                <a:gridCol w="253056"/>
                <a:gridCol w="202881"/>
                <a:gridCol w="209427"/>
                <a:gridCol w="226879"/>
                <a:gridCol w="244331"/>
                <a:gridCol w="209427"/>
                <a:gridCol w="200701"/>
                <a:gridCol w="202881"/>
                <a:gridCol w="253056"/>
                <a:gridCol w="244331"/>
                <a:gridCol w="209427"/>
                <a:gridCol w="235605"/>
                <a:gridCol w="209427"/>
              </a:tblGrid>
              <a:tr h="2376258">
                <a:tc>
                  <a:txBody>
                    <a:bodyPr/>
                    <a:lstStyle/>
                    <a:p>
                      <a:pPr algn="l" fontAlgn="ctr">
                        <a:buClr>
                          <a:srgbClr val="000000"/>
                        </a:buClr>
                        <a:buSzPts val="1200"/>
                        <a:buFont typeface="Calibri"/>
                        <a:buChar char="С"/>
                      </a:pP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Итоговый балл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vert="vert27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Сведения о руководстве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Контактная информация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Документы, регл. деятельность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Годовой отчет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Аудиторское заключение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контр.мероприятий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Соблюдение требований к фин. устойчивости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Рассмотрение писем, жалоб, предложений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Новостная лента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Тексты основных НПА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Актуальные тексты НПА субъекта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Рег.программы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Инф. о ходе и результатах выполнения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краткоср.планов реализации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о ходе и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краткоср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плана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Критерии выбора объектов для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Реестр домов, по которым открыты спец.счета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Поступление и расходование средств по дому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Выполненные работах по кап.ремонту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 «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РЭ»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«ПИ» / «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Алгоритмы»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для собственников 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«Шаблоны документов»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Другие доп.сервисы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Конкурсы на проведение работ по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капремонту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торгов на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провед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работ по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Сервисы по вопросам проведения закупок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Вопрос-Ответ через сайт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База типичных вопросов и ответов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Удобство поиска сайта в сети Интернет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Общее удобство пользования сайтом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Дизайн сайта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Представительство  Фонда в социальных сетях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Информация о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контр-щих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и надзорных органах</a:t>
                      </a:r>
                    </a:p>
                  </a:txBody>
                  <a:tcPr marL="9525" marR="9525" marT="9525" marB="0" vert="vert27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г.Санкт</a:t>
                      </a:r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-Петербург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55,9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Московская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53,1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20395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Владимирская </a:t>
                      </a:r>
                      <a:r>
                        <a:rPr lang="ru-RU" sz="9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47,35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Липецкая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42,4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Тверская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36,9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Пензенская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36,2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Респ. Дагестан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36,1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Брянская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2183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Ханты-Мансийский АО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35,5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Курская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35,3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Воронежская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35,2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Камчатский кр.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34,9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Хабаровский кр.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34,9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Белгородская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34,9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Ненецкий АО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34,2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8995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Калининградская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34,1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Забайкальский кр.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33,1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Иркутская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32,6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72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Мурманская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33897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Респ. Саха (Якутия)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31,8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9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07458"/>
              </p:ext>
            </p:extLst>
          </p:nvPr>
        </p:nvGraphicFramePr>
        <p:xfrm>
          <a:off x="0" y="-171400"/>
          <a:ext cx="8928987" cy="6169915"/>
        </p:xfrm>
        <a:graphic>
          <a:graphicData uri="http://schemas.openxmlformats.org/drawingml/2006/table">
            <a:tbl>
              <a:tblPr firstCol="1" bandCol="1">
                <a:tableStyleId>{7DF18680-E054-41AD-8BC1-D1AEF772440D}</a:tableStyleId>
              </a:tblPr>
              <a:tblGrid>
                <a:gridCol w="1259632"/>
                <a:gridCol w="288032"/>
                <a:gridCol w="216024"/>
                <a:gridCol w="216024"/>
                <a:gridCol w="288032"/>
                <a:gridCol w="216024"/>
                <a:gridCol w="288032"/>
                <a:gridCol w="288032"/>
                <a:gridCol w="216024"/>
                <a:gridCol w="288032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88032"/>
                <a:gridCol w="216024"/>
                <a:gridCol w="216024"/>
                <a:gridCol w="144016"/>
                <a:gridCol w="216024"/>
                <a:gridCol w="216024"/>
                <a:gridCol w="216024"/>
                <a:gridCol w="143860"/>
                <a:gridCol w="209427"/>
                <a:gridCol w="200701"/>
                <a:gridCol w="202881"/>
                <a:gridCol w="253056"/>
                <a:gridCol w="244331"/>
                <a:gridCol w="209427"/>
                <a:gridCol w="235605"/>
                <a:gridCol w="209427"/>
              </a:tblGrid>
              <a:tr h="2276872">
                <a:tc>
                  <a:txBody>
                    <a:bodyPr/>
                    <a:lstStyle/>
                    <a:p>
                      <a:pPr algn="l" fontAlgn="ctr">
                        <a:buClr>
                          <a:srgbClr val="000000"/>
                        </a:buClr>
                        <a:buSzPts val="1200"/>
                        <a:buFont typeface="Calibri"/>
                        <a:buChar char="С"/>
                      </a:pP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Итоговый балл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vert="vert27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Сведения о руководстве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Контактная информация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Документы,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регл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деятельность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Годовой отчет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Аудиторское заключение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контр.мероприятий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Соблюдение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требован.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 фин.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Устойчивости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Рассмотрение писем, жалоб, предложений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Новостная лента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Тексты основных НПА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Актуальные тексты НПА субъекта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Рег.программы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Инф. о ходе и результатах выполнения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краткоср.планов реализации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о ходе и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краткоср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Плана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Критерии выбора объектов для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Реестр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МКД,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котор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открыты спец.счета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Поступление и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расходован.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средств по дому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Выполненные работах по кап.ремонту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 «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РЭ»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«ПИ» / «Алгоритмы» для собственников 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«Шаблоны документов»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Другие доп.сервисы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Конкурсы на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провед.т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кап.ремонту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торгов на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провед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работ по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Сервисы по вопросам проведения закупок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Вопрос-Ответ через сайт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База типичных вопросов и ответов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Удобство поиска сайта в сети Интернет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Общее удобство пользования сайтом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Дизайн сайта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Представительство  Фонда в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соцсетях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Информация о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контр-щих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и надзорных органах</a:t>
                      </a:r>
                    </a:p>
                  </a:txBody>
                  <a:tcPr marL="9525" marR="9525" marT="9525" marB="0" vert="vert270"/>
                </a:tc>
              </a:tr>
              <a:tr h="1440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Нижегородская </a:t>
                      </a:r>
                      <a:r>
                        <a:rPr lang="ru-RU" sz="9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31,7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5057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Ульяновская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31,3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5057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Приморский кр.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31,2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5057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Ярославская обл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>
                          <a:solidFill>
                            <a:srgbClr val="002060"/>
                          </a:solidFill>
                          <a:effectLst/>
                        </a:rPr>
                        <a:t>30,9</a:t>
                      </a:r>
                      <a:endParaRPr lang="ru-RU" sz="9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5057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Самарская </a:t>
                      </a:r>
                      <a:r>
                        <a:rPr lang="ru-RU" sz="9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30,7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2,3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Калужская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30,4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825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Ленинградская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30,3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Красноярский кр.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30,2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Вологодская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30,1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Костромская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29,9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Тюменская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29,8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1871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Свердловская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29,7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Новосибирская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Сахалинская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Томская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Псковская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29,1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9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Ставропольский кр.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28,9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Омская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28,7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12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Кемеровская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28,2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943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Алтайский кр.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27,4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8731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Челябинская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27,2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799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Новгородская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26,7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926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Архангельская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26,1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57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161106"/>
            <a:ext cx="1224136" cy="55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D793-9F13-491A-8799-E2AF7374D5AD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12770"/>
              </p:ext>
            </p:extLst>
          </p:nvPr>
        </p:nvGraphicFramePr>
        <p:xfrm>
          <a:off x="107505" y="188639"/>
          <a:ext cx="8928987" cy="6022943"/>
        </p:xfrm>
        <a:graphic>
          <a:graphicData uri="http://schemas.openxmlformats.org/drawingml/2006/table">
            <a:tbl>
              <a:tblPr firstCol="1" bandCol="1">
                <a:tableStyleId>{7DF18680-E054-41AD-8BC1-D1AEF772440D}</a:tableStyleId>
              </a:tblPr>
              <a:tblGrid>
                <a:gridCol w="1584175"/>
                <a:gridCol w="288032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144016"/>
                <a:gridCol w="216024"/>
                <a:gridCol w="216024"/>
                <a:gridCol w="216024"/>
                <a:gridCol w="203036"/>
                <a:gridCol w="235605"/>
                <a:gridCol w="209427"/>
              </a:tblGrid>
              <a:tr h="2232249">
                <a:tc>
                  <a:txBody>
                    <a:bodyPr/>
                    <a:lstStyle/>
                    <a:p>
                      <a:pPr algn="l" fontAlgn="ctr">
                        <a:buClr>
                          <a:srgbClr val="000000"/>
                        </a:buClr>
                        <a:buSzPts val="1200"/>
                        <a:buFont typeface="Calibri"/>
                        <a:buChar char="С"/>
                      </a:pP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solidFill>
                            <a:schemeClr val="tx1"/>
                          </a:solidFill>
                          <a:effectLst/>
                        </a:rPr>
                        <a:t>Итоговый балл</a:t>
                      </a:r>
                      <a:endParaRPr lang="ru-RU" sz="9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739" marR="4739" marT="4739" marB="0" vert="vert27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Сведения о руководстве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Контактная информация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Документы, регл. деятельность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Годовой отчет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Аудиторское заключение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контр.мероприятий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Соблюдение требований к фин. устойчивости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Рассмотрение писем, жалоб, предложений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Новостная лента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Тексты основных НПА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Актуальные тексты НПА субъекта РФ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Рег.программы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Инф. о ходе и результатах выполнения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Текст краткоср.планов реализации РП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о ходе и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краткоср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Плана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Критерии выбора объектов для кап.ремонта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Реестр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МКД,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 которым открыты спец.счета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Поступление и расходование средств по дому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Выполненные работах по кап.ремонту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 «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РЭ»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«ПИ» / «Алгоритмы» для собственников 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«Шаблоны документов»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Другие доп.сервисы для собственников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Конкурсы на проведение работ по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Результаты торгов на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провед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работ по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КР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Сервисы по вопросам проведения закупок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Вопрос-Ответ через сайт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База типичных вопросов и ответов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Удобство поиска сайта в сети Интернет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Общее удобство пользования сайтом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Дизайн сайта</a:t>
                      </a: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Представительство  Фонда в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соцсетях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Информация о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контр-щих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и надзорных органах</a:t>
                      </a:r>
                    </a:p>
                  </a:txBody>
                  <a:tcPr marL="9525" marR="9525" marT="9525" marB="0" vert="vert27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Мордовия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25,9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Курганская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25,9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Бурятия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25,4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878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Башкортостан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25,1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Коми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Ингушетия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63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Волгоградская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обл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Хакасия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Саратовская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Карелия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Кировская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24,4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Тамбовская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24,1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27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Ростовская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23,9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1717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. Северная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Осетия-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Алания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23,8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Магаданская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23,7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Алтай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Амурская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Астраханская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23,6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Удмуртская Респ.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23,2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9927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Ивановская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688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Респ. Тыва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15587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Еврейская автономная обл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8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FR201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MCFR2014</Template>
  <TotalTime>3856</TotalTime>
  <Words>4726</Words>
  <Application>Microsoft Office PowerPoint</Application>
  <PresentationFormat>Экран (4:3)</PresentationFormat>
  <Paragraphs>3432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MCFR2014</vt:lpstr>
      <vt:lpstr>Рейтинг информационной открытости региональных операторов Фондов капитального ремонта</vt:lpstr>
      <vt:lpstr>Рейтинг информационной открытости региональных операторов Фондов капитального ремонта</vt:lpstr>
      <vt:lpstr>Рейтинг информационной открытости региональных операторов Фондов капитального ремонта</vt:lpstr>
      <vt:lpstr>Показатели, характеризующие информационную открытость региональных операторов </vt:lpstr>
      <vt:lpstr>Максимальные и минимальные значения в рейтинге информационной открытости</vt:lpstr>
      <vt:lpstr>Рейтинг информационной открытости региональных операторов ФКР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анализа сайтов региональных операторов фондов капитального ремонта</dc:title>
  <dc:creator>1</dc:creator>
  <cp:lastModifiedBy>Надежда Рыбакова</cp:lastModifiedBy>
  <cp:revision>435</cp:revision>
  <cp:lastPrinted>2015-03-11T08:46:20Z</cp:lastPrinted>
  <dcterms:created xsi:type="dcterms:W3CDTF">2015-03-05T11:30:41Z</dcterms:created>
  <dcterms:modified xsi:type="dcterms:W3CDTF">2015-06-04T04:26:55Z</dcterms:modified>
</cp:coreProperties>
</file>